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506" r:id="rId3"/>
    <p:sldId id="497" r:id="rId4"/>
    <p:sldId id="510" r:id="rId5"/>
    <p:sldId id="499" r:id="rId6"/>
    <p:sldId id="507" r:id="rId7"/>
    <p:sldId id="503" r:id="rId8"/>
    <p:sldId id="495" r:id="rId9"/>
    <p:sldId id="501" r:id="rId10"/>
    <p:sldId id="504" r:id="rId11"/>
    <p:sldId id="505" r:id="rId12"/>
    <p:sldId id="502" r:id="rId13"/>
    <p:sldId id="508" r:id="rId14"/>
    <p:sldId id="509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C0C0C0"/>
    <a:srgbClr val="0066FF"/>
    <a:srgbClr val="F8F8F8"/>
    <a:srgbClr val="0033CC"/>
    <a:srgbClr val="66CCFF"/>
    <a:srgbClr val="FFFF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87279" autoAdjust="0"/>
  </p:normalViewPr>
  <p:slideViewPr>
    <p:cSldViewPr>
      <p:cViewPr varScale="1">
        <p:scale>
          <a:sx n="100" d="100"/>
          <a:sy n="100" d="100"/>
        </p:scale>
        <p:origin x="19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l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r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l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r" defTabSz="923807">
              <a:defRPr sz="1200" i="0" u="none"/>
            </a:lvl1pPr>
          </a:lstStyle>
          <a:p>
            <a:pPr>
              <a:defRPr/>
            </a:pPr>
            <a:fld id="{7C7DEF92-AA09-4419-94A0-3AD0D17CB329}" type="slidenum">
              <a:rPr lang="en-GB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06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l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r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90"/>
            <a:ext cx="4984962" cy="446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l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r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149BA8-499B-486C-828F-6E6A9BE55AA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1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152DFC03-B0FB-4A36-883A-CE7358BAACFB}" type="slidenum">
              <a:rPr lang="en-GB" smtClean="0"/>
              <a:pPr defTabSz="923766"/>
              <a:t>1</a:t>
            </a:fld>
            <a:endParaRPr lang="en-GB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15613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990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dirty="0" smtClean="0"/>
              <a:t>Fabri</a:t>
            </a:r>
            <a:r>
              <a:rPr lang="sr-Latn-CS" baseline="0" dirty="0" smtClean="0"/>
              <a:t>s 2006.</a:t>
            </a:r>
            <a:endParaRPr lang="sr-Latn-C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7421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dirty="0" smtClean="0"/>
              <a:t>Fabri</a:t>
            </a:r>
            <a:r>
              <a:rPr lang="sr-Latn-CS" baseline="0" dirty="0" smtClean="0"/>
              <a:t>s 2006.</a:t>
            </a:r>
            <a:endParaRPr lang="sr-Latn-C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029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8839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0223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59707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49BA8-499B-486C-828F-6E6A9BE55AA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8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6C983-D364-45D9-84E8-E7A9A6F870B2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3D7D4-7E87-4CBF-A751-5A4E75DBE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F8C8-6689-426F-8053-30F39F955D69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FC8A-A29D-4605-8E9C-4C7FF43A2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AB5A-C7AF-47FC-A4FC-5A544424432A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2AA8-D136-45AE-A09A-740780F6F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bs-Latn-B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21B88-99A8-44F9-972B-807582A13E3B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711F-6F1F-46AD-AB69-CA5D516353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90663"/>
            <a:ext cx="8533581" cy="652462"/>
          </a:xfrm>
        </p:spPr>
        <p:txBody>
          <a:bodyPr/>
          <a:lstStyle>
            <a:lvl1pPr algn="r"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s-Latn-B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9D34-94E5-4899-8BA2-BC110D85CCE3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BE42-E49C-456A-A2B6-DC336ACDD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1649-D89D-4CFA-A06F-6A1F4AFFE7F3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9F5E-2A8E-4960-AFC4-EAA166807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A060-FCFE-4F6E-BE50-B7E600BB9026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4BC4E-C387-4E01-89BA-CCDCB05C60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04F8-4497-42F4-88B4-821BB87B962F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70F28-5B12-44C3-88A0-BB5D184A82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9535-DCF1-4450-BD3F-82320AD85AF2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A282D-836D-4384-8BD0-E844DC6D8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8DA1-ABD6-4C92-BF6E-EEDE6F3E6390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B86E3-4812-43AF-9222-9E95F5047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A88A-80FF-4A7E-BB14-5C2EC994F31C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87B4-5C2F-484A-91BD-6DA7631E4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9D0A-19D9-4DDF-AFE1-2D7BD7C3E75D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5A439-C0C3-4E80-B242-50D88522A3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1490663"/>
            <a:ext cx="82296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14563"/>
            <a:ext cx="8229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6A31B5-4D14-45CA-B2C8-9712BCC31FD5}" type="datetime1">
              <a:rPr lang="en-US" smtClean="0"/>
              <a:pPr>
                <a:defRPr/>
              </a:pPr>
              <a:t>10/24/2019</a:t>
            </a:fld>
            <a:endParaRPr lang="en-GB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4A5863-6A1D-4E2B-BF1A-46038BAFB30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Calibri" panose="020F050202020403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1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16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1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21844" t="987" r="19909" b="987"/>
          <a:stretch>
            <a:fillRect/>
          </a:stretch>
        </p:blipFill>
        <p:spPr>
          <a:xfrm>
            <a:off x="4088592" y="1628800"/>
            <a:ext cx="4479939" cy="4240150"/>
          </a:xfrm>
          <a:custGeom>
            <a:avLst/>
            <a:gdLst>
              <a:gd name="connsiteX0" fmla="*/ 0 w 4032250"/>
              <a:gd name="connsiteY0" fmla="*/ 0 h 3816424"/>
              <a:gd name="connsiteX1" fmla="*/ 4032250 w 4032250"/>
              <a:gd name="connsiteY1" fmla="*/ 0 h 3816424"/>
              <a:gd name="connsiteX2" fmla="*/ 4032250 w 4032250"/>
              <a:gd name="connsiteY2" fmla="*/ 3816424 h 3816424"/>
              <a:gd name="connsiteX3" fmla="*/ 0 w 4032250"/>
              <a:gd name="connsiteY3" fmla="*/ 3816424 h 38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250" h="3816424">
                <a:moveTo>
                  <a:pt x="0" y="0"/>
                </a:moveTo>
                <a:lnTo>
                  <a:pt x="4032250" y="0"/>
                </a:lnTo>
                <a:lnTo>
                  <a:pt x="4032250" y="3816424"/>
                </a:lnTo>
                <a:lnTo>
                  <a:pt x="0" y="3816424"/>
                </a:lnTo>
                <a:close/>
              </a:path>
            </a:pathLst>
          </a:custGeom>
          <a:ln w="19050">
            <a:solidFill>
              <a:srgbClr val="336699"/>
            </a:solidFill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2569300"/>
            <a:ext cx="4106416" cy="2663825"/>
          </a:xfrm>
        </p:spPr>
        <p:txBody>
          <a:bodyPr/>
          <a:lstStyle/>
          <a:p>
            <a:pPr algn="ctr" eaLnBrk="1" hangingPunct="1">
              <a:defRPr/>
            </a:pPr>
            <a:r>
              <a:rPr lang="sr-Cyrl-B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је централна банка</a:t>
            </a:r>
            <a:r>
              <a:rPr lang="bs-Latn-B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6165304"/>
            <a:ext cx="8135937" cy="406946"/>
          </a:xfrm>
        </p:spPr>
        <p:txBody>
          <a:bodyPr/>
          <a:lstStyle/>
          <a:p>
            <a:pPr algn="r" eaLnBrk="1" hangingPunct="1"/>
            <a:endParaRPr lang="bs-Latn-BA" sz="1800" dirty="0" smtClean="0"/>
          </a:p>
        </p:txBody>
      </p:sp>
      <p:cxnSp>
        <p:nvCxnSpPr>
          <p:cNvPr id="5" name="Straight Connector 4"/>
          <p:cNvCxnSpPr>
            <a:stCxn id="2051" idx="1"/>
          </p:cNvCxnSpPr>
          <p:nvPr/>
        </p:nvCxnSpPr>
        <p:spPr bwMode="auto">
          <a:xfrm>
            <a:off x="468313" y="6368777"/>
            <a:ext cx="3620279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209" y="1519644"/>
            <a:ext cx="8533581" cy="652462"/>
          </a:xfrm>
        </p:spPr>
        <p:txBody>
          <a:bodyPr/>
          <a:lstStyle/>
          <a:p>
            <a:pPr algn="r"/>
            <a:r>
              <a:rPr lang="sr-Cyrl-BA" dirty="0" smtClean="0"/>
              <a:t>Улога централних банака у савремено доба </a:t>
            </a:r>
            <a:r>
              <a:rPr lang="hr-HR" dirty="0" smtClean="0"/>
              <a:t>– </a:t>
            </a:r>
            <a:r>
              <a:rPr lang="sr-Cyrl-BA" dirty="0" smtClean="0"/>
              <a:t>планови ЦББиХ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9684"/>
            <a:ext cx="8229600" cy="4286250"/>
          </a:xfrm>
        </p:spPr>
        <p:txBody>
          <a:bodyPr/>
          <a:lstStyle/>
          <a:p>
            <a:r>
              <a:rPr lang="sr-Cyrl-BA" sz="2000" dirty="0" smtClean="0"/>
              <a:t>Промјена улоге централних банака након глобалне финансијске кризе</a:t>
            </a:r>
            <a:r>
              <a:rPr lang="hr-HR" sz="2000" dirty="0" smtClean="0"/>
              <a:t> </a:t>
            </a:r>
          </a:p>
          <a:p>
            <a:r>
              <a:rPr lang="sr-Cyrl-BA" sz="2000" dirty="0" smtClean="0"/>
              <a:t>Научене лекције</a:t>
            </a:r>
            <a:r>
              <a:rPr lang="hr-HR" sz="2000" dirty="0" smtClean="0"/>
              <a:t>: </a:t>
            </a:r>
            <a:r>
              <a:rPr lang="sr-Cyrl-BA" sz="2000" dirty="0" smtClean="0"/>
              <a:t>Стабилност цијена</a:t>
            </a:r>
            <a:r>
              <a:rPr lang="hr-HR" sz="2000" dirty="0" smtClean="0"/>
              <a:t> (</a:t>
            </a:r>
            <a:r>
              <a:rPr lang="sr-Cyrl-BA" sz="2000" dirty="0" smtClean="0"/>
              <a:t>јединствено дефинисано у ЕУ</a:t>
            </a:r>
            <a:r>
              <a:rPr lang="hr-HR" sz="2000" dirty="0" smtClean="0"/>
              <a:t>), </a:t>
            </a:r>
            <a:r>
              <a:rPr lang="sr-Cyrl-BA" sz="2000" dirty="0" smtClean="0"/>
              <a:t>без финансијске стабилности не гарантује макроекономску стабилност</a:t>
            </a:r>
            <a:r>
              <a:rPr lang="hr-HR" sz="2000" dirty="0" smtClean="0"/>
              <a:t>. </a:t>
            </a:r>
          </a:p>
          <a:p>
            <a:r>
              <a:rPr lang="sr-Cyrl-BA" sz="2000" dirty="0" smtClean="0"/>
              <a:t>Фокус је на значају стабилности система као цјелине</a:t>
            </a:r>
            <a:endParaRPr lang="hr-HR" sz="2000" dirty="0" smtClean="0"/>
          </a:p>
          <a:p>
            <a:r>
              <a:rPr lang="sr-Cyrl-BA" sz="2000" dirty="0" smtClean="0"/>
              <a:t>Макропруденцијалне политике</a:t>
            </a:r>
            <a:r>
              <a:rPr lang="hr-HR" sz="2000" dirty="0" smtClean="0"/>
              <a:t>, </a:t>
            </a:r>
            <a:r>
              <a:rPr lang="sr-Cyrl-BA" sz="2000" dirty="0" smtClean="0"/>
              <a:t>надзор у платним системима</a:t>
            </a:r>
            <a:endParaRPr lang="hr-HR" sz="2000" dirty="0" smtClean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31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BA" dirty="0" smtClean="0"/>
              <a:t>Улога централних банака у савремено доба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– </a:t>
            </a:r>
            <a:r>
              <a:rPr lang="sr-Cyrl-BA" dirty="0" smtClean="0"/>
              <a:t>планови ЦББиХ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9684"/>
            <a:ext cx="8229600" cy="4286250"/>
          </a:xfrm>
        </p:spPr>
        <p:txBody>
          <a:bodyPr/>
          <a:lstStyle/>
          <a:p>
            <a:r>
              <a:rPr lang="sr-Cyrl-BA" sz="2000" dirty="0" smtClean="0"/>
              <a:t>Јача улога у процесу ЕУ интеграција</a:t>
            </a:r>
            <a:r>
              <a:rPr lang="hr-HR" sz="2000" dirty="0" smtClean="0"/>
              <a:t> </a:t>
            </a:r>
          </a:p>
          <a:p>
            <a:r>
              <a:rPr lang="sr-Cyrl-BA" sz="2000" dirty="0" smtClean="0"/>
              <a:t>Развој статистичких података</a:t>
            </a:r>
            <a:r>
              <a:rPr lang="hr-HR" sz="2000" dirty="0" smtClean="0"/>
              <a:t> (</a:t>
            </a:r>
            <a:r>
              <a:rPr lang="sr-Cyrl-BA" sz="2000" dirty="0" smtClean="0"/>
              <a:t>статистички веб портал</a:t>
            </a:r>
            <a:r>
              <a:rPr lang="hr-HR" sz="2000" dirty="0" smtClean="0"/>
              <a:t>) </a:t>
            </a:r>
            <a:r>
              <a:rPr lang="sr-Cyrl-BA" sz="2000" dirty="0" smtClean="0"/>
              <a:t>и економске анализе</a:t>
            </a:r>
            <a:endParaRPr lang="hr-HR" sz="2000" dirty="0" smtClean="0"/>
          </a:p>
          <a:p>
            <a:r>
              <a:rPr lang="sr-Cyrl-BA" sz="2000" dirty="0" smtClean="0"/>
              <a:t>Стратешко комуницирање с јавношћу</a:t>
            </a:r>
            <a:r>
              <a:rPr lang="hr-HR" sz="2000" dirty="0" smtClean="0"/>
              <a:t> </a:t>
            </a:r>
          </a:p>
          <a:p>
            <a:r>
              <a:rPr lang="hr-HR" sz="2000" dirty="0" smtClean="0"/>
              <a:t>E</a:t>
            </a:r>
            <a:r>
              <a:rPr lang="sr-Cyrl-BA" sz="2000" dirty="0" smtClean="0"/>
              <a:t>фикасније пословање и развој технологије</a:t>
            </a:r>
            <a:endParaRPr lang="hr-HR" sz="2000" dirty="0" smtClean="0"/>
          </a:p>
          <a:p>
            <a:r>
              <a:rPr lang="sr-Cyrl-BA" sz="2000" dirty="0" smtClean="0"/>
              <a:t>Нова стратегија и циљеви</a:t>
            </a:r>
            <a:r>
              <a:rPr lang="hr-HR" sz="2000" dirty="0" smtClean="0"/>
              <a:t> 2016-2021 (</a:t>
            </a:r>
            <a:r>
              <a:rPr lang="sr-Cyrl-BA" sz="2000" dirty="0" smtClean="0"/>
              <a:t>у оквиру Закона о ЦББиХ</a:t>
            </a:r>
            <a:r>
              <a:rPr lang="hr-HR" sz="2000" dirty="0" smtClean="0"/>
              <a:t>)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38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BA" dirty="0" smtClean="0"/>
              <a:t>Активности ЦББиХ</a:t>
            </a:r>
            <a:r>
              <a:rPr lang="bs-Latn-BA" dirty="0" smtClean="0"/>
              <a:t>  - </a:t>
            </a:r>
            <a:r>
              <a:rPr lang="sr-Cyrl-BA" dirty="0" smtClean="0"/>
              <a:t>сарадња с образовним институцијама</a:t>
            </a:r>
            <a:r>
              <a:rPr lang="bs-Latn-BA" dirty="0" smtClean="0"/>
              <a:t>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Финансијска инклузија и финансијска писменост</a:t>
            </a:r>
            <a:r>
              <a:rPr lang="bs-Latn-BA" dirty="0" smtClean="0"/>
              <a:t> (e</a:t>
            </a:r>
            <a:r>
              <a:rPr lang="sr-Cyrl-BA" dirty="0" smtClean="0"/>
              <a:t>дукације</a:t>
            </a:r>
            <a:r>
              <a:rPr lang="bs-Latn-BA" dirty="0" smtClean="0"/>
              <a:t>, </a:t>
            </a:r>
            <a:r>
              <a:rPr lang="sr-Cyrl-BA" dirty="0" smtClean="0"/>
              <a:t>предавања</a:t>
            </a:r>
            <a:r>
              <a:rPr lang="bs-Latn-BA" dirty="0" smtClean="0"/>
              <a:t>, </a:t>
            </a:r>
            <a:r>
              <a:rPr lang="sr-Cyrl-BA" dirty="0" smtClean="0"/>
              <a:t>Свјетски дан штедње</a:t>
            </a:r>
            <a:r>
              <a:rPr lang="bs-Latn-BA" dirty="0" smtClean="0"/>
              <a:t>, </a:t>
            </a:r>
            <a:r>
              <a:rPr lang="sr-Cyrl-BA" dirty="0" smtClean="0"/>
              <a:t>публикације</a:t>
            </a:r>
            <a:r>
              <a:rPr lang="bs-Latn-BA" dirty="0" smtClean="0"/>
              <a:t>)</a:t>
            </a:r>
          </a:p>
          <a:p>
            <a:r>
              <a:rPr lang="sr-Cyrl-BA" dirty="0" smtClean="0"/>
              <a:t>Феријална пракса</a:t>
            </a:r>
            <a:r>
              <a:rPr lang="bs-Latn-BA" dirty="0" smtClean="0"/>
              <a:t> (</a:t>
            </a:r>
            <a:r>
              <a:rPr lang="sr-Cyrl-BA" dirty="0" smtClean="0"/>
              <a:t>редован студиј</a:t>
            </a:r>
            <a:r>
              <a:rPr lang="bs-Latn-BA" dirty="0" smtClean="0"/>
              <a:t>) </a:t>
            </a:r>
          </a:p>
          <a:p>
            <a:r>
              <a:rPr lang="sr-Cyrl-BA" dirty="0" smtClean="0"/>
              <a:t>Постдипломски студиј</a:t>
            </a:r>
            <a:r>
              <a:rPr lang="bs-Latn-BA" dirty="0" smtClean="0"/>
              <a:t> – </a:t>
            </a:r>
            <a:r>
              <a:rPr lang="sr-Cyrl-BA" dirty="0" smtClean="0"/>
              <a:t>студијска пракса</a:t>
            </a:r>
            <a:endParaRPr lang="bs-Latn-BA" dirty="0" smtClean="0"/>
          </a:p>
          <a:p>
            <a:r>
              <a:rPr lang="sr-Cyrl-BA" dirty="0" smtClean="0"/>
              <a:t>Статистички веб портал</a:t>
            </a:r>
            <a:endParaRPr lang="bs-Latn-BA" dirty="0" smtClean="0"/>
          </a:p>
          <a:p>
            <a:r>
              <a:rPr lang="sr-Cyrl-BA" dirty="0" smtClean="0"/>
              <a:t>Публикације</a:t>
            </a:r>
            <a:r>
              <a:rPr lang="bs-Latn-BA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mtClean="0"/>
              <a:t>ЦББиХ</a:t>
            </a:r>
            <a:r>
              <a:rPr lang="en-US" smtClean="0"/>
              <a:t> </a:t>
            </a:r>
            <a:r>
              <a:rPr lang="bs-Latn-BA" smtClean="0"/>
              <a:t>– </a:t>
            </a:r>
            <a:r>
              <a:rPr lang="sr-Cyrl-BA" smtClean="0"/>
              <a:t>Главне јединице и филијале</a:t>
            </a:r>
            <a:endParaRPr lang="bs-Latn-B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71" y="2217057"/>
            <a:ext cx="4721857" cy="42812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43" y="3115574"/>
            <a:ext cx="6985579" cy="1530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smtClean="0"/>
              <a:t>Хвала на пажњи</a:t>
            </a:r>
            <a:r>
              <a:rPr lang="bs-Latn-BA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FDFE-C90C-45C6-8B0D-A26F7A85B297}" type="slidenum">
              <a:rPr lang="bs-Latn-BA" smtClean="0"/>
              <a:pPr/>
              <a:t>14</a:t>
            </a:fld>
            <a:endParaRPr lang="bs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6" y="5075093"/>
            <a:ext cx="1309688" cy="1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533581" cy="652462"/>
          </a:xfrm>
        </p:spPr>
        <p:txBody>
          <a:bodyPr/>
          <a:lstStyle/>
          <a:p>
            <a:pPr algn="r"/>
            <a:r>
              <a:rPr lang="sr-Cyrl-BA" dirty="0" smtClean="0"/>
              <a:t>Централна банка </a:t>
            </a:r>
            <a:r>
              <a:rPr lang="hr-HR" dirty="0" smtClean="0"/>
              <a:t>– </a:t>
            </a:r>
            <a:r>
              <a:rPr lang="sr-Cyrl-BA" dirty="0" smtClean="0"/>
              <a:t>појам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sz="2000" dirty="0" smtClean="0"/>
              <a:t>Сажето</a:t>
            </a:r>
            <a:r>
              <a:rPr lang="hr-HR" sz="2000" dirty="0" smtClean="0"/>
              <a:t> – </a:t>
            </a:r>
            <a:r>
              <a:rPr lang="sr-Cyrl-BA" sz="2000" dirty="0" smtClean="0"/>
              <a:t>централна банка се сматра банком државе</a:t>
            </a:r>
            <a:r>
              <a:rPr lang="hr-HR" sz="2000" dirty="0" smtClean="0"/>
              <a:t> (o</a:t>
            </a:r>
            <a:r>
              <a:rPr lang="sr-Cyrl-BA" sz="2000" dirty="0" smtClean="0"/>
              <a:t>дносно</a:t>
            </a:r>
            <a:r>
              <a:rPr lang="hr-HR" sz="2000" dirty="0" smtClean="0"/>
              <a:t>, </a:t>
            </a:r>
            <a:r>
              <a:rPr lang="sr-Cyrl-BA" sz="2000" dirty="0" smtClean="0"/>
              <a:t>у пуној функцији</a:t>
            </a:r>
            <a:r>
              <a:rPr lang="hr-HR" sz="2000" dirty="0" smtClean="0"/>
              <a:t>, </a:t>
            </a:r>
            <a:r>
              <a:rPr lang="sr-Cyrl-BA" sz="2000" dirty="0" smtClean="0"/>
              <a:t>банка свих бан</a:t>
            </a:r>
            <a:r>
              <a:rPr lang="bs-Latn-BA" sz="2000" smtClean="0"/>
              <a:t>a</a:t>
            </a:r>
            <a:r>
              <a:rPr lang="sr-Cyrl-BA" sz="2000" smtClean="0"/>
              <a:t>ка</a:t>
            </a:r>
            <a:r>
              <a:rPr lang="hr-HR" sz="2000" dirty="0" smtClean="0"/>
              <a:t>).</a:t>
            </a:r>
          </a:p>
          <a:p>
            <a:r>
              <a:rPr lang="hr-HR" sz="2000" dirty="0" smtClean="0"/>
              <a:t>Sveriges Riksbank – </a:t>
            </a:r>
            <a:r>
              <a:rPr lang="sr-Cyrl-BA" sz="2000" dirty="0" smtClean="0"/>
              <a:t>сматра се најстаријом монетарном институцијом на свијету</a:t>
            </a:r>
            <a:r>
              <a:rPr lang="hr-HR" sz="2000" dirty="0" smtClean="0"/>
              <a:t> (o</a:t>
            </a:r>
            <a:r>
              <a:rPr lang="sr-Cyrl-BA" sz="2000" dirty="0" smtClean="0"/>
              <a:t>снована у</a:t>
            </a:r>
            <a:r>
              <a:rPr lang="hr-HR" sz="2000" dirty="0" smtClean="0"/>
              <a:t> 17. </a:t>
            </a:r>
            <a:r>
              <a:rPr lang="sr-Cyrl-BA" sz="2000" dirty="0" smtClean="0"/>
              <a:t>вијеку</a:t>
            </a:r>
            <a:r>
              <a:rPr lang="hr-HR" sz="2000" dirty="0" smtClean="0"/>
              <a:t>), </a:t>
            </a:r>
            <a:r>
              <a:rPr lang="sr-Cyrl-BA" sz="2000" dirty="0" smtClean="0"/>
              <a:t>мада је концепт централног банкарства зачет у Холандији</a:t>
            </a:r>
            <a:endParaRPr lang="hr-HR" sz="2000" dirty="0" smtClean="0"/>
          </a:p>
          <a:p>
            <a:r>
              <a:rPr lang="sr-Cyrl-BA" sz="2000" dirty="0" smtClean="0"/>
              <a:t>Постоји више начина организације централног банкарства</a:t>
            </a:r>
            <a:r>
              <a:rPr lang="hr-HR" sz="2000" dirty="0" smtClean="0"/>
              <a:t>:</a:t>
            </a:r>
          </a:p>
          <a:p>
            <a:pPr lvl="1"/>
            <a:r>
              <a:rPr lang="sr-Cyrl-BA" sz="1600" dirty="0"/>
              <a:t>у</a:t>
            </a:r>
            <a:r>
              <a:rPr lang="hr-HR" sz="1600" dirty="0" smtClean="0"/>
              <a:t> </a:t>
            </a:r>
            <a:r>
              <a:rPr lang="sr-Cyrl-BA" sz="1600" dirty="0" smtClean="0"/>
              <a:t>БиХ Централна банка Босне и Херцеговине</a:t>
            </a:r>
            <a:r>
              <a:rPr lang="hr-HR" sz="1600" dirty="0" smtClean="0"/>
              <a:t>, </a:t>
            </a:r>
          </a:p>
          <a:p>
            <a:pPr lvl="1"/>
            <a:r>
              <a:rPr lang="hr-HR" sz="1600" dirty="0" smtClean="0"/>
              <a:t>E</a:t>
            </a:r>
            <a:r>
              <a:rPr lang="sr-Cyrl-BA" sz="1600" dirty="0" smtClean="0"/>
              <a:t>У </a:t>
            </a:r>
            <a:r>
              <a:rPr lang="bs-Latn-BA" sz="1600" dirty="0" smtClean="0"/>
              <a:t>- </a:t>
            </a:r>
            <a:r>
              <a:rPr lang="sr-Cyrl-BA" sz="1600" dirty="0" smtClean="0"/>
              <a:t>Европска централна банка </a:t>
            </a:r>
            <a:r>
              <a:rPr lang="hr-HR" sz="1600" dirty="0" smtClean="0"/>
              <a:t>(E</a:t>
            </a:r>
            <a:r>
              <a:rPr lang="sr-Cyrl-BA" sz="1600" dirty="0" smtClean="0"/>
              <a:t>ЦБ</a:t>
            </a:r>
            <a:r>
              <a:rPr lang="hr-HR" sz="1600" dirty="0" smtClean="0"/>
              <a:t>), </a:t>
            </a:r>
            <a:r>
              <a:rPr lang="sr-Cyrl-BA" sz="1600" dirty="0" smtClean="0"/>
              <a:t>као централна банка заједнице држава</a:t>
            </a:r>
            <a:endParaRPr lang="hr-HR" sz="1600" dirty="0" smtClean="0"/>
          </a:p>
          <a:p>
            <a:pPr lvl="1"/>
            <a:r>
              <a:rPr lang="sr-Cyrl-BA" sz="1600" dirty="0" smtClean="0"/>
              <a:t>Напримјер у САД</a:t>
            </a:r>
            <a:r>
              <a:rPr lang="hr-HR" sz="1600" dirty="0" smtClean="0"/>
              <a:t> </a:t>
            </a:r>
            <a:r>
              <a:rPr lang="sr-Cyrl-BA" sz="1600" dirty="0" smtClean="0"/>
              <a:t>или Канади постоји концепт с више институција које обављају ову улогу, али опет све те банке су окупљене око једне централне банке</a:t>
            </a:r>
            <a:r>
              <a:rPr lang="hr-HR" sz="1600" dirty="0" smtClean="0"/>
              <a:t> 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71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533581" cy="652462"/>
          </a:xfrm>
        </p:spPr>
        <p:txBody>
          <a:bodyPr/>
          <a:lstStyle/>
          <a:p>
            <a:pPr algn="r"/>
            <a:r>
              <a:rPr lang="sr-Cyrl-BA" dirty="0" smtClean="0"/>
              <a:t>Централна банка</a:t>
            </a:r>
            <a:r>
              <a:rPr lang="hr-HR" dirty="0" smtClean="0"/>
              <a:t> – </a:t>
            </a:r>
            <a:r>
              <a:rPr lang="sr-Cyrl-BA" dirty="0" smtClean="0"/>
              <a:t>чиме се бави</a:t>
            </a:r>
            <a:r>
              <a:rPr lang="hr-HR" dirty="0" smtClean="0"/>
              <a:t>?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 smtClean="0"/>
              <a:t>E</a:t>
            </a:r>
            <a:r>
              <a:rPr lang="sr-Cyrl-BA" sz="2000" dirty="0" smtClean="0"/>
              <a:t>мисија новца</a:t>
            </a:r>
            <a:r>
              <a:rPr lang="hr-HR" sz="2000" dirty="0" smtClean="0"/>
              <a:t>,</a:t>
            </a:r>
            <a:endParaRPr lang="hr-HR" sz="2000" dirty="0"/>
          </a:p>
          <a:p>
            <a:r>
              <a:rPr lang="sr-Cyrl-BA" sz="2000" dirty="0" smtClean="0"/>
              <a:t>Регулисање кредита</a:t>
            </a:r>
            <a:r>
              <a:rPr lang="hr-HR" sz="2000" dirty="0" smtClean="0"/>
              <a:t>, </a:t>
            </a:r>
            <a:r>
              <a:rPr lang="sr-Cyrl-BA" sz="2000" dirty="0" smtClean="0"/>
              <a:t>каматних стопа и девизног курса</a:t>
            </a:r>
            <a:r>
              <a:rPr lang="hr-HR" sz="2000" dirty="0" smtClean="0"/>
              <a:t>,</a:t>
            </a:r>
            <a:endParaRPr lang="hr-HR" sz="2000" dirty="0"/>
          </a:p>
          <a:p>
            <a:r>
              <a:rPr lang="sr-Cyrl-BA" sz="2000" dirty="0" smtClean="0"/>
              <a:t>Супервизија</a:t>
            </a:r>
            <a:r>
              <a:rPr lang="hr-HR" sz="2000" dirty="0" smtClean="0"/>
              <a:t>,</a:t>
            </a:r>
            <a:endParaRPr lang="hr-HR" sz="2000" dirty="0"/>
          </a:p>
          <a:p>
            <a:r>
              <a:rPr lang="sr-Cyrl-BA" sz="2000" dirty="0" smtClean="0"/>
              <a:t>Зајмодавац у крајњој инстанци</a:t>
            </a:r>
            <a:r>
              <a:rPr lang="hr-HR" sz="2000" dirty="0" smtClean="0"/>
              <a:t>,</a:t>
            </a:r>
            <a:endParaRPr lang="hr-HR" sz="2000" dirty="0"/>
          </a:p>
          <a:p>
            <a:r>
              <a:rPr lang="sr-Cyrl-BA" sz="2000" dirty="0" smtClean="0"/>
              <a:t>Управљање девизним резервама</a:t>
            </a:r>
            <a:r>
              <a:rPr lang="hr-HR" sz="2000" dirty="0" smtClean="0"/>
              <a:t>,</a:t>
            </a:r>
          </a:p>
          <a:p>
            <a:r>
              <a:rPr lang="sr-Cyrl-BA" sz="2000" dirty="0" smtClean="0"/>
              <a:t>Држање депозита банака и других централних банака</a:t>
            </a:r>
            <a:r>
              <a:rPr lang="hr-HR" sz="2000" dirty="0" smtClean="0"/>
              <a:t>,</a:t>
            </a:r>
          </a:p>
          <a:p>
            <a:r>
              <a:rPr lang="sr-Cyrl-BA" sz="2000" dirty="0" smtClean="0"/>
              <a:t>Вођење монетарне и платнобил</a:t>
            </a:r>
            <a:r>
              <a:rPr lang="bs-Latn-BA" sz="2000" dirty="0" smtClean="0"/>
              <a:t>a</a:t>
            </a:r>
            <a:r>
              <a:rPr lang="sr-Cyrl-BA" sz="2000" dirty="0" smtClean="0"/>
              <a:t>нсне статистике</a:t>
            </a:r>
            <a:r>
              <a:rPr lang="hr-HR" sz="2000" dirty="0" smtClean="0"/>
              <a:t>,</a:t>
            </a:r>
            <a:endParaRPr lang="hr-HR" sz="2000" dirty="0"/>
          </a:p>
          <a:p>
            <a:r>
              <a:rPr lang="sr-Cyrl-BA" sz="2000" dirty="0" smtClean="0"/>
              <a:t>Истраживање и статистика</a:t>
            </a:r>
            <a:r>
              <a:rPr lang="hr-HR" sz="2000" dirty="0" smtClean="0"/>
              <a:t>,</a:t>
            </a:r>
            <a:endParaRPr lang="hr-HR" sz="2000" dirty="0"/>
          </a:p>
          <a:p>
            <a:r>
              <a:rPr lang="sr-Cyrl-BA" sz="2000" dirty="0" smtClean="0"/>
              <a:t>Платни промет</a:t>
            </a:r>
            <a:r>
              <a:rPr lang="hr-HR" sz="2000" dirty="0" smtClean="0"/>
              <a:t>,</a:t>
            </a:r>
            <a:endParaRPr lang="hr-HR" sz="2000" dirty="0"/>
          </a:p>
          <a:p>
            <a:r>
              <a:rPr lang="sr-Cyrl-BA" sz="2000" dirty="0" smtClean="0"/>
              <a:t>Регулаторна функција</a:t>
            </a:r>
            <a:r>
              <a:rPr lang="hr-HR" sz="2000" dirty="0" smtClean="0"/>
              <a:t> (</a:t>
            </a:r>
            <a:r>
              <a:rPr lang="sr-Cyrl-BA" sz="2000" dirty="0" smtClean="0"/>
              <a:t>доношење правних прописа</a:t>
            </a:r>
            <a:r>
              <a:rPr lang="hr-HR" sz="2000" dirty="0" smtClean="0"/>
              <a:t>) </a:t>
            </a:r>
            <a:r>
              <a:rPr lang="sr-Cyrl-BA" sz="2000" dirty="0" smtClean="0"/>
              <a:t>и</a:t>
            </a:r>
            <a:endParaRPr lang="hr-HR" sz="2000" dirty="0"/>
          </a:p>
          <a:p>
            <a:r>
              <a:rPr lang="sr-Cyrl-BA" sz="2000" dirty="0" smtClean="0"/>
              <a:t>Улога фискалног агента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533581" cy="652462"/>
          </a:xfrm>
        </p:spPr>
        <p:txBody>
          <a:bodyPr/>
          <a:lstStyle/>
          <a:p>
            <a:pPr algn="r"/>
            <a:r>
              <a:rPr lang="sr-Cyrl-BA" dirty="0" smtClean="0"/>
              <a:t>Централна банка Босне и Херцеговине</a:t>
            </a:r>
            <a:r>
              <a:rPr lang="hr-HR" dirty="0" smtClean="0"/>
              <a:t> –</a:t>
            </a:r>
            <a:r>
              <a:rPr lang="sr-Cyrl-BA" dirty="0" smtClean="0"/>
              <a:t> чиме се бави</a:t>
            </a:r>
            <a:r>
              <a:rPr lang="hr-HR" dirty="0" smtClean="0"/>
              <a:t>?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 smtClean="0"/>
              <a:t>E</a:t>
            </a:r>
            <a:r>
              <a:rPr lang="sr-Cyrl-BA" sz="2000" dirty="0" smtClean="0"/>
              <a:t>мисија новца</a:t>
            </a:r>
            <a:r>
              <a:rPr lang="hr-HR" sz="2000" dirty="0" smtClean="0"/>
              <a:t>,</a:t>
            </a:r>
            <a:endParaRPr lang="hr-HR" sz="2000" dirty="0"/>
          </a:p>
          <a:p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</a:rPr>
              <a:t>Regulisanje </a:t>
            </a:r>
            <a:r>
              <a:rPr lang="hr-HR" sz="2000" dirty="0">
                <a:solidFill>
                  <a:schemeClr val="bg1">
                    <a:lumMod val="85000"/>
                  </a:schemeClr>
                </a:solidFill>
              </a:rPr>
              <a:t>kredita, kamatnih stopa i deviznog kursa,</a:t>
            </a:r>
          </a:p>
          <a:p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</a:rPr>
              <a:t>Supervizija, </a:t>
            </a:r>
            <a:r>
              <a:rPr lang="sr-Cyrl-BA" sz="2000" dirty="0" smtClean="0"/>
              <a:t>Координација банкарске супервизије</a:t>
            </a:r>
            <a:endParaRPr lang="hr-HR" sz="2000" dirty="0"/>
          </a:p>
          <a:p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</a:rPr>
              <a:t>Zajmodavac </a:t>
            </a:r>
            <a:r>
              <a:rPr lang="hr-HR" sz="2000" dirty="0">
                <a:solidFill>
                  <a:schemeClr val="bg1">
                    <a:lumMod val="85000"/>
                  </a:schemeClr>
                </a:solidFill>
              </a:rPr>
              <a:t>u krajnjoj instanci,</a:t>
            </a:r>
          </a:p>
          <a:p>
            <a:r>
              <a:rPr lang="sr-Cyrl-BA" sz="2000" dirty="0" smtClean="0"/>
              <a:t>Управљање</a:t>
            </a:r>
            <a:r>
              <a:rPr lang="hr-HR" sz="2000" dirty="0" smtClean="0"/>
              <a:t> </a:t>
            </a:r>
            <a:r>
              <a:rPr lang="sr-Cyrl-BA" sz="2000" dirty="0" smtClean="0"/>
              <a:t>девизним резервама</a:t>
            </a:r>
            <a:r>
              <a:rPr lang="hr-HR" sz="2000" dirty="0" smtClean="0"/>
              <a:t>,</a:t>
            </a:r>
            <a:endParaRPr lang="hr-HR" sz="2000" dirty="0"/>
          </a:p>
          <a:p>
            <a:r>
              <a:rPr lang="sr-Cyrl-BA" sz="2000" dirty="0" smtClean="0"/>
              <a:t>Држање депозита банака,</a:t>
            </a:r>
            <a:r>
              <a:rPr lang="hr-HR" sz="2000" dirty="0" smtClean="0"/>
              <a:t> </a:t>
            </a:r>
            <a:r>
              <a:rPr lang="hr-HR" sz="2000" dirty="0">
                <a:solidFill>
                  <a:schemeClr val="bg1">
                    <a:lumMod val="85000"/>
                  </a:schemeClr>
                </a:solidFill>
              </a:rPr>
              <a:t>i drugih centralnih banaka,</a:t>
            </a:r>
          </a:p>
          <a:p>
            <a:r>
              <a:rPr lang="sr-Cyrl-BA" sz="2000" dirty="0" smtClean="0"/>
              <a:t>Вођење монетарне статистике</a:t>
            </a:r>
            <a:r>
              <a:rPr lang="hr-HR" sz="2000" dirty="0" smtClean="0"/>
              <a:t>,</a:t>
            </a:r>
            <a:r>
              <a:rPr lang="bs-Cyrl-BA" sz="2000" dirty="0"/>
              <a:t> </a:t>
            </a:r>
            <a:r>
              <a:rPr lang="bs-Cyrl-BA" sz="2000" dirty="0" smtClean="0"/>
              <a:t>статистике спољног сектора и статистике владиних финансија</a:t>
            </a:r>
            <a:endParaRPr lang="hr-HR" sz="2000" dirty="0"/>
          </a:p>
          <a:p>
            <a:r>
              <a:rPr lang="sr-Cyrl-BA" sz="2000" dirty="0" smtClean="0"/>
              <a:t>Истраживање и статистика</a:t>
            </a:r>
            <a:r>
              <a:rPr lang="hr-HR" sz="2000" dirty="0" smtClean="0"/>
              <a:t>,</a:t>
            </a:r>
            <a:endParaRPr lang="hr-HR" sz="2000" dirty="0"/>
          </a:p>
          <a:p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</a:rPr>
              <a:t>Platni promet, </a:t>
            </a:r>
            <a:r>
              <a:rPr lang="hr-HR" sz="2000" dirty="0" smtClean="0"/>
              <a:t>O</a:t>
            </a:r>
            <a:r>
              <a:rPr lang="sr-Cyrl-BA" sz="2000" dirty="0" smtClean="0"/>
              <a:t>држава платне системе Босне и Херцеговине</a:t>
            </a:r>
            <a:endParaRPr lang="hr-HR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</a:rPr>
              <a:t>Regulatorna funkcija </a:t>
            </a:r>
            <a:r>
              <a:rPr lang="hr-HR" sz="2000" dirty="0">
                <a:solidFill>
                  <a:schemeClr val="bg1">
                    <a:lumMod val="85000"/>
                  </a:schemeClr>
                </a:solidFill>
              </a:rPr>
              <a:t>(donošenje pravnih propisa) i</a:t>
            </a:r>
          </a:p>
          <a:p>
            <a:r>
              <a:rPr lang="sr-Cyrl-BA" sz="2000" dirty="0" smtClean="0"/>
              <a:t>Улога фискалног агента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77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490663"/>
            <a:ext cx="8533581" cy="652462"/>
          </a:xfrm>
        </p:spPr>
        <p:txBody>
          <a:bodyPr/>
          <a:lstStyle/>
          <a:p>
            <a:pPr algn="r"/>
            <a:r>
              <a:rPr lang="sr-Cyrl-BA" dirty="0" smtClean="0"/>
              <a:t>Централна банка Босне и Херцеговине</a:t>
            </a:r>
            <a:r>
              <a:rPr lang="hr-HR" dirty="0" smtClean="0"/>
              <a:t> </a:t>
            </a:r>
            <a:r>
              <a:rPr lang="hr-HR" dirty="0"/>
              <a:t>– </a:t>
            </a:r>
            <a:r>
              <a:rPr lang="hr-HR" dirty="0" smtClean="0"/>
              <a:t>o</a:t>
            </a:r>
            <a:r>
              <a:rPr lang="sr-Cyrl-BA" dirty="0" smtClean="0"/>
              <a:t>сновни задаци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sz="2000" dirty="0" smtClean="0"/>
              <a:t>Д</a:t>
            </a:r>
            <a:r>
              <a:rPr lang="bs-Latn-BA" sz="2000" dirty="0" smtClean="0"/>
              <a:t>a </a:t>
            </a:r>
            <a:r>
              <a:rPr lang="sr-Cyrl-BA" sz="2000" dirty="0" smtClean="0"/>
              <a:t>дефинише</a:t>
            </a:r>
            <a:r>
              <a:rPr lang="bs-Latn-BA" sz="2000" dirty="0" smtClean="0"/>
              <a:t>, </a:t>
            </a:r>
            <a:r>
              <a:rPr lang="sr-Cyrl-BA" sz="2000" dirty="0" smtClean="0"/>
              <a:t>усвоји и контролише монетарну политику</a:t>
            </a:r>
            <a:r>
              <a:rPr lang="bs-Latn-BA" sz="2000" dirty="0" smtClean="0"/>
              <a:t> </a:t>
            </a:r>
            <a:r>
              <a:rPr lang="sr-Cyrl-BA" sz="2000" dirty="0" smtClean="0"/>
              <a:t>Босне и Херцеговине</a:t>
            </a:r>
            <a:r>
              <a:rPr lang="bs-Latn-BA" sz="2000" dirty="0" smtClean="0"/>
              <a:t>; </a:t>
            </a:r>
          </a:p>
          <a:p>
            <a:r>
              <a:rPr lang="sr-Cyrl-BA" sz="2000" dirty="0"/>
              <a:t>Д</a:t>
            </a:r>
            <a:r>
              <a:rPr lang="bs-Latn-BA" sz="2000" dirty="0" smtClean="0"/>
              <a:t>a </a:t>
            </a:r>
            <a:r>
              <a:rPr lang="sr-Cyrl-BA" sz="2000" dirty="0" smtClean="0"/>
              <a:t>држи и управља</a:t>
            </a:r>
            <a:r>
              <a:rPr lang="bs-Latn-BA" sz="2000" dirty="0" smtClean="0"/>
              <a:t> </a:t>
            </a:r>
            <a:r>
              <a:rPr lang="sr-Cyrl-BA" sz="2000" dirty="0" smtClean="0"/>
              <a:t>службеним девизним резервама</a:t>
            </a:r>
            <a:r>
              <a:rPr lang="bs-Latn-BA" sz="2000" dirty="0" smtClean="0"/>
              <a:t> </a:t>
            </a:r>
            <a:r>
              <a:rPr lang="sr-Cyrl-BA" sz="2000" dirty="0" smtClean="0"/>
              <a:t>Централне банке на сигуран и профитабилан начин</a:t>
            </a:r>
            <a:r>
              <a:rPr lang="bs-Latn-BA" sz="2000" dirty="0" smtClean="0"/>
              <a:t>;</a:t>
            </a:r>
          </a:p>
          <a:p>
            <a:r>
              <a:rPr lang="sr-Cyrl-BA" sz="2000" dirty="0"/>
              <a:t>Д</a:t>
            </a:r>
            <a:r>
              <a:rPr lang="bs-Latn-BA" sz="2000" dirty="0" smtClean="0"/>
              <a:t>a </a:t>
            </a:r>
            <a:r>
              <a:rPr lang="sr-Cyrl-BA" sz="2000" dirty="0" smtClean="0"/>
              <a:t>успостави и одржава одговарајуће платне и обрачунске системе</a:t>
            </a:r>
            <a:r>
              <a:rPr lang="bs-Latn-BA" sz="2000" dirty="0" smtClean="0"/>
              <a:t>;</a:t>
            </a:r>
          </a:p>
          <a:p>
            <a:r>
              <a:rPr lang="sr-Cyrl-BA" sz="2000" dirty="0"/>
              <a:t>Д</a:t>
            </a:r>
            <a:r>
              <a:rPr lang="bs-Latn-BA" sz="2000" dirty="0" smtClean="0"/>
              <a:t>a </a:t>
            </a:r>
            <a:r>
              <a:rPr lang="sr-Cyrl-BA" sz="2000" dirty="0" smtClean="0"/>
              <a:t>координише дјелатности агенција које су надлежне за издавање банкарских лиценци и вршење супервизије банака у ентитетима;</a:t>
            </a:r>
            <a:endParaRPr lang="bs-Latn-BA" sz="2000" dirty="0" smtClean="0"/>
          </a:p>
          <a:p>
            <a:r>
              <a:rPr lang="sr-Cyrl-BA" sz="2000" dirty="0" smtClean="0"/>
              <a:t>Д</a:t>
            </a:r>
            <a:r>
              <a:rPr lang="pl-PL" sz="2000" dirty="0" smtClean="0"/>
              <a:t>a </a:t>
            </a:r>
            <a:r>
              <a:rPr lang="sr-Cyrl-BA" sz="2000" dirty="0" smtClean="0"/>
              <a:t>прима депозите од Босне и Херцеговине и комерцијалних банака ради испуњења захтјева за обавезним резервама</a:t>
            </a:r>
            <a:r>
              <a:rPr lang="bs-Latn-BA" sz="2000" dirty="0" smtClean="0"/>
              <a:t>; </a:t>
            </a:r>
            <a:endParaRPr lang="pl-PL" sz="2000" dirty="0" smtClean="0"/>
          </a:p>
          <a:p>
            <a:r>
              <a:rPr lang="sr-Cyrl-BA" sz="2000" dirty="0"/>
              <a:t>Д</a:t>
            </a:r>
            <a:r>
              <a:rPr lang="bs-Latn-BA" sz="2000" dirty="0" smtClean="0"/>
              <a:t>a </a:t>
            </a:r>
            <a:r>
              <a:rPr lang="sr-Cyrl-BA" sz="2000" dirty="0" smtClean="0"/>
              <a:t>ставља и повлачи из оптицаја домаћу валуту</a:t>
            </a:r>
            <a:r>
              <a:rPr lang="bs-Latn-BA" sz="2000" dirty="0" smtClean="0"/>
              <a:t>...</a:t>
            </a:r>
          </a:p>
          <a:p>
            <a:r>
              <a:rPr lang="hr-HR" sz="2000" dirty="0" smtClean="0"/>
              <a:t>O</a:t>
            </a:r>
            <a:r>
              <a:rPr lang="sr-Cyrl-BA" sz="2000" dirty="0" smtClean="0"/>
              <a:t>рганизација</a:t>
            </a:r>
            <a:r>
              <a:rPr lang="hr-HR" sz="2000" dirty="0" smtClean="0"/>
              <a:t>: </a:t>
            </a:r>
            <a:r>
              <a:rPr lang="sr-Cyrl-BA" sz="2000" dirty="0" smtClean="0"/>
              <a:t>Централни уред у Сараејву</a:t>
            </a:r>
            <a:r>
              <a:rPr lang="hr-HR" sz="2000" dirty="0" smtClean="0"/>
              <a:t>, </a:t>
            </a:r>
            <a:r>
              <a:rPr lang="sr-Cyrl-BA" sz="2000" dirty="0" smtClean="0"/>
              <a:t>Главне јединице у Сарај</a:t>
            </a:r>
            <a:r>
              <a:rPr lang="bs-Latn-BA" sz="2000" dirty="0" smtClean="0"/>
              <a:t>e</a:t>
            </a:r>
            <a:r>
              <a:rPr lang="sr-Cyrl-BA" sz="2000" dirty="0" smtClean="0"/>
              <a:t>ву, Бањој Луци и Мостару</a:t>
            </a:r>
            <a:r>
              <a:rPr lang="hr-HR" sz="2000" dirty="0" smtClean="0"/>
              <a:t>, </a:t>
            </a:r>
            <a:r>
              <a:rPr lang="sr-Cyrl-BA" sz="2000" dirty="0" smtClean="0"/>
              <a:t>Филијале у Брчком и Палама</a:t>
            </a:r>
            <a:endParaRPr lang="hr-HR" sz="2000" dirty="0" smtClean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4" y="2018457"/>
            <a:ext cx="4438650" cy="43910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BA" dirty="0" smtClean="0"/>
              <a:t>Функције ЦББиХ</a:t>
            </a:r>
            <a:r>
              <a:rPr lang="bs-Latn-BA" dirty="0" smtClean="0"/>
              <a:t> – </a:t>
            </a:r>
            <a:r>
              <a:rPr lang="sr-Cyrl-BA" dirty="0" smtClean="0"/>
              <a:t>Шта она ради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212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...</a:t>
            </a:r>
            <a:r>
              <a:rPr lang="sr-Cyrl-BA" dirty="0" smtClean="0"/>
              <a:t>другим ријечима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Иако ЦББиХ</a:t>
            </a:r>
            <a:r>
              <a:rPr lang="bs-Latn-BA" dirty="0" smtClean="0"/>
              <a:t> </a:t>
            </a:r>
            <a:r>
              <a:rPr lang="sr-Cyrl-BA" dirty="0" smtClean="0"/>
              <a:t>не послује директно с грађанима, пуно је додирних тачака</a:t>
            </a:r>
            <a:r>
              <a:rPr lang="bs-Latn-BA" dirty="0" smtClean="0"/>
              <a:t>:</a:t>
            </a:r>
          </a:p>
          <a:p>
            <a:pPr lvl="1"/>
            <a:r>
              <a:rPr lang="sr-Cyrl-BA" dirty="0" smtClean="0"/>
              <a:t>Новац који користите</a:t>
            </a:r>
            <a:endParaRPr lang="bs-Latn-BA" dirty="0" smtClean="0"/>
          </a:p>
          <a:p>
            <a:pPr lvl="1"/>
            <a:r>
              <a:rPr lang="sr-Cyrl-BA" dirty="0" smtClean="0"/>
              <a:t>Када одете у мјењачницу</a:t>
            </a:r>
            <a:endParaRPr lang="bs-Latn-BA" dirty="0" smtClean="0"/>
          </a:p>
          <a:p>
            <a:pPr lvl="1"/>
            <a:r>
              <a:rPr lang="sr-Cyrl-BA" dirty="0" smtClean="0"/>
              <a:t>Када обављате безготовинска плаћања</a:t>
            </a:r>
            <a:endParaRPr lang="bs-Latn-BA" dirty="0" smtClean="0"/>
          </a:p>
          <a:p>
            <a:pPr lvl="1"/>
            <a:r>
              <a:rPr lang="sr-Cyrl-BA" dirty="0" smtClean="0"/>
              <a:t>Када се доносе одлуке носилаца власти и страних агенција и инвеститора</a:t>
            </a:r>
            <a:endParaRPr lang="bs-Latn-BA" dirty="0" smtClean="0"/>
          </a:p>
          <a:p>
            <a:pPr lvl="1"/>
            <a:endParaRPr lang="bs-Latn-BA" dirty="0"/>
          </a:p>
          <a:p>
            <a:r>
              <a:rPr lang="sr-Cyrl-BA" dirty="0" smtClean="0"/>
              <a:t>Перцепција у јавности о томе шта је посао и одговорност ЦББиХ</a:t>
            </a:r>
            <a:endParaRPr lang="bs-Latn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Организациона шема ЦББиХ</a:t>
            </a:r>
            <a:endParaRPr lang="bs-Latn-BA" dirty="0"/>
          </a:p>
        </p:txBody>
      </p:sp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B62A-F76B-40A8-811A-9056CBAC599F}" type="slidenum">
              <a:rPr lang="en-GB" smtClean="0"/>
              <a:pPr/>
              <a:t>8</a:t>
            </a:fld>
            <a:endParaRPr lang="en-GB" smtClean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79" y="2214563"/>
            <a:ext cx="6235842" cy="42862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Послови</a:t>
            </a:r>
            <a:r>
              <a:rPr lang="bs-Latn-BA" dirty="0" smtClean="0"/>
              <a:t>, </a:t>
            </a:r>
            <a:r>
              <a:rPr lang="sr-Cyrl-BA" dirty="0" smtClean="0"/>
              <a:t>занимања и специјалистичка знања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2000" dirty="0" smtClean="0"/>
              <a:t>E</a:t>
            </a:r>
            <a:r>
              <a:rPr lang="sr-Cyrl-BA" sz="2000" dirty="0" smtClean="0"/>
              <a:t>кономски</a:t>
            </a:r>
            <a:r>
              <a:rPr lang="bs-Latn-BA" sz="2000" dirty="0" smtClean="0"/>
              <a:t> (</a:t>
            </a:r>
            <a:r>
              <a:rPr lang="sr-Cyrl-BA" sz="2000" dirty="0" smtClean="0"/>
              <a:t>банкарство</a:t>
            </a:r>
            <a:r>
              <a:rPr lang="bs-Latn-BA" sz="2000" dirty="0" smtClean="0"/>
              <a:t>, </a:t>
            </a:r>
            <a:r>
              <a:rPr lang="sr-Cyrl-BA" sz="2000" dirty="0" smtClean="0"/>
              <a:t>статистика</a:t>
            </a:r>
            <a:r>
              <a:rPr lang="bs-Latn-BA" sz="2000" dirty="0" smtClean="0"/>
              <a:t>, e</a:t>
            </a:r>
            <a:r>
              <a:rPr lang="sr-Cyrl-BA" sz="2000" dirty="0" smtClean="0"/>
              <a:t>кономске анализе</a:t>
            </a:r>
            <a:r>
              <a:rPr lang="bs-Latn-BA" sz="2000" dirty="0" smtClean="0"/>
              <a:t>)</a:t>
            </a:r>
          </a:p>
          <a:p>
            <a:r>
              <a:rPr lang="sr-Cyrl-BA" sz="2000" dirty="0" smtClean="0"/>
              <a:t>Правни</a:t>
            </a:r>
            <a:r>
              <a:rPr lang="bs-Latn-BA" sz="2000" dirty="0" smtClean="0"/>
              <a:t> (</a:t>
            </a:r>
            <a:r>
              <a:rPr lang="sr-Cyrl-BA" sz="2000" dirty="0" smtClean="0"/>
              <a:t>правна регулатива</a:t>
            </a:r>
            <a:r>
              <a:rPr lang="bs-Latn-BA" sz="2000" dirty="0" smtClean="0"/>
              <a:t>, </a:t>
            </a:r>
            <a:r>
              <a:rPr lang="sr-Cyrl-BA" sz="2000" dirty="0" smtClean="0"/>
              <a:t>прописи</a:t>
            </a:r>
            <a:r>
              <a:rPr lang="bs-Latn-BA" sz="2000" dirty="0" smtClean="0"/>
              <a:t>, </a:t>
            </a:r>
            <a:r>
              <a:rPr lang="sr-Cyrl-BA" sz="2000" dirty="0" smtClean="0"/>
              <a:t>заступања</a:t>
            </a:r>
            <a:r>
              <a:rPr lang="bs-Latn-BA" sz="2000" dirty="0" smtClean="0"/>
              <a:t>),</a:t>
            </a:r>
          </a:p>
          <a:p>
            <a:r>
              <a:rPr lang="sr-Cyrl-BA" sz="2000" dirty="0" smtClean="0"/>
              <a:t>Друштвени </a:t>
            </a:r>
            <a:r>
              <a:rPr lang="bs-Latn-BA" sz="2000" dirty="0" smtClean="0"/>
              <a:t>(o</a:t>
            </a:r>
            <a:r>
              <a:rPr lang="sr-Cyrl-BA" sz="2000" dirty="0" smtClean="0"/>
              <a:t>дноси с јавношћу, лектор, преводиоци, протокол</a:t>
            </a:r>
            <a:r>
              <a:rPr lang="bs-Latn-BA" sz="2000" dirty="0" smtClean="0"/>
              <a:t>), </a:t>
            </a:r>
          </a:p>
          <a:p>
            <a:r>
              <a:rPr lang="sr-Cyrl-BA" sz="2000" dirty="0" smtClean="0"/>
              <a:t>Технички </a:t>
            </a:r>
            <a:r>
              <a:rPr lang="bs-Latn-BA" sz="2000" dirty="0" smtClean="0"/>
              <a:t>(o</a:t>
            </a:r>
            <a:r>
              <a:rPr lang="sr-Cyrl-BA" sz="2000" dirty="0" smtClean="0"/>
              <a:t>државање објекта</a:t>
            </a:r>
            <a:r>
              <a:rPr lang="bs-Latn-BA" sz="2000" dirty="0" smtClean="0"/>
              <a:t>, </a:t>
            </a:r>
            <a:r>
              <a:rPr lang="sr-Cyrl-BA" sz="2000" dirty="0" smtClean="0"/>
              <a:t>трезорских машина</a:t>
            </a:r>
            <a:r>
              <a:rPr lang="bs-Latn-BA" sz="2000" dirty="0" smtClean="0"/>
              <a:t>, o</a:t>
            </a:r>
            <a:r>
              <a:rPr lang="sr-Cyrl-BA" sz="2000" dirty="0" smtClean="0"/>
              <a:t>преме</a:t>
            </a:r>
            <a:r>
              <a:rPr lang="bs-Latn-BA" sz="2000" dirty="0" smtClean="0"/>
              <a:t>),</a:t>
            </a:r>
            <a:endParaRPr lang="sr-Cyrl-BA" sz="2000" dirty="0" smtClean="0"/>
          </a:p>
          <a:p>
            <a:r>
              <a:rPr lang="sr-Cyrl-BA" sz="2000" dirty="0"/>
              <a:t>Информатички</a:t>
            </a:r>
            <a:r>
              <a:rPr lang="bs-Latn-BA" sz="2000" dirty="0"/>
              <a:t> (</a:t>
            </a:r>
            <a:r>
              <a:rPr lang="sr-Cyrl-BA" sz="2000" dirty="0"/>
              <a:t>програмери, базе, надзор над ИТ-јем</a:t>
            </a:r>
            <a:r>
              <a:rPr lang="bs-Latn-BA" sz="2000" dirty="0" smtClean="0"/>
              <a:t>),</a:t>
            </a:r>
          </a:p>
          <a:p>
            <a:r>
              <a:rPr lang="sr-Cyrl-BA" sz="2000" dirty="0" smtClean="0"/>
              <a:t>Сигурносни</a:t>
            </a:r>
            <a:r>
              <a:rPr lang="bs-Latn-BA" sz="2000" dirty="0" smtClean="0"/>
              <a:t> (o</a:t>
            </a:r>
            <a:r>
              <a:rPr lang="sr-Cyrl-BA" sz="2000" dirty="0" smtClean="0"/>
              <a:t>државање сигурности техничке и физичке</a:t>
            </a:r>
            <a:r>
              <a:rPr lang="bs-Latn-BA" sz="2000" dirty="0" smtClean="0"/>
              <a:t>),</a:t>
            </a:r>
          </a:p>
          <a:p>
            <a:r>
              <a:rPr lang="sr-Cyrl-BA" sz="2000" dirty="0" smtClean="0"/>
              <a:t>Посебни цертификати и вјештине</a:t>
            </a:r>
            <a:r>
              <a:rPr lang="bs-Latn-BA" sz="2000" dirty="0" smtClean="0"/>
              <a:t> (</a:t>
            </a:r>
            <a:r>
              <a:rPr lang="sr-Cyrl-BA" sz="2000" dirty="0" smtClean="0"/>
              <a:t>правосудни испит</a:t>
            </a:r>
            <a:r>
              <a:rPr lang="bs-Latn-BA" sz="2000" dirty="0" smtClean="0"/>
              <a:t>, </a:t>
            </a:r>
            <a:r>
              <a:rPr lang="sr-Cyrl-BA" sz="2000" dirty="0" smtClean="0"/>
              <a:t>цертификат за ревизију</a:t>
            </a:r>
            <a:r>
              <a:rPr lang="bs-Latn-BA" sz="2000" dirty="0" smtClean="0"/>
              <a:t>, </a:t>
            </a:r>
            <a:r>
              <a:rPr lang="sr-Cyrl-BA" sz="2000" dirty="0" smtClean="0"/>
              <a:t>за сигурност</a:t>
            </a:r>
            <a:r>
              <a:rPr lang="bs-Latn-BA" sz="2000" dirty="0" smtClean="0"/>
              <a:t> – o</a:t>
            </a:r>
            <a:r>
              <a:rPr lang="sr-Cyrl-BA" sz="2000" dirty="0" smtClean="0"/>
              <a:t>дговорно лице</a:t>
            </a:r>
            <a:r>
              <a:rPr lang="bs-Latn-BA" sz="2000" dirty="0" smtClean="0"/>
              <a:t>, </a:t>
            </a:r>
            <a:r>
              <a:rPr lang="sr-Cyrl-BA" sz="2000" dirty="0" smtClean="0"/>
              <a:t>за управљање квалитетом  </a:t>
            </a:r>
            <a:r>
              <a:rPr lang="bs-Latn-BA" sz="2000" dirty="0" smtClean="0"/>
              <a:t>ISO </a:t>
            </a:r>
            <a:r>
              <a:rPr lang="sr-Cyrl-BA" sz="2000" dirty="0" smtClean="0"/>
              <a:t>стандард</a:t>
            </a:r>
            <a:r>
              <a:rPr lang="bs-Latn-BA" sz="2000" dirty="0" smtClean="0"/>
              <a:t>)</a:t>
            </a:r>
          </a:p>
          <a:p>
            <a:r>
              <a:rPr lang="sr-Cyrl-BA" sz="2000" dirty="0" smtClean="0"/>
              <a:t>Знање рада на рачунару и енглески језик</a:t>
            </a:r>
            <a:r>
              <a:rPr lang="bs-Latn-BA" sz="2000" dirty="0" smtClean="0"/>
              <a:t> (</a:t>
            </a:r>
            <a:r>
              <a:rPr lang="sr-Cyrl-BA" sz="2000" dirty="0" smtClean="0"/>
              <a:t>темељ за европске интеграције</a:t>
            </a:r>
            <a:r>
              <a:rPr lang="bs-Latn-BA" sz="2000" dirty="0" smtClean="0"/>
              <a:t>)</a:t>
            </a:r>
          </a:p>
          <a:p>
            <a:r>
              <a:rPr lang="bs-Latn-BA" sz="2000" dirty="0" smtClean="0"/>
              <a:t>Cca 360 </a:t>
            </a:r>
            <a:r>
              <a:rPr lang="sr-Cyrl-BA" sz="2000" dirty="0" smtClean="0"/>
              <a:t>запослених</a:t>
            </a:r>
            <a:r>
              <a:rPr lang="bs-Latn-BA" sz="2000" dirty="0" smtClean="0"/>
              <a:t> – </a:t>
            </a:r>
            <a:r>
              <a:rPr lang="sr-Cyrl-BA" sz="2000" dirty="0" smtClean="0"/>
              <a:t>преко</a:t>
            </a:r>
            <a:r>
              <a:rPr lang="bs-Latn-BA" sz="2000" dirty="0" smtClean="0"/>
              <a:t> 90% VSS, </a:t>
            </a:r>
            <a:r>
              <a:rPr lang="sr-Cyrl-BA" sz="2000" dirty="0" smtClean="0"/>
              <a:t>преко</a:t>
            </a:r>
            <a:r>
              <a:rPr lang="bs-Latn-BA" sz="2000" dirty="0" smtClean="0"/>
              <a:t> 30 </a:t>
            </a:r>
            <a:r>
              <a:rPr lang="sr-Cyrl-BA" sz="2000" dirty="0" smtClean="0"/>
              <a:t>магистара</a:t>
            </a:r>
            <a:r>
              <a:rPr lang="bs-Latn-BA" sz="2000" dirty="0" smtClean="0"/>
              <a:t>, 10 </a:t>
            </a:r>
            <a:r>
              <a:rPr lang="sr-Cyrl-BA" sz="2000" dirty="0" smtClean="0"/>
              <a:t>доктора наука</a:t>
            </a:r>
            <a:r>
              <a:rPr lang="bs-Latn-BA" sz="2000" dirty="0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zaric design">
  <a:themeElements>
    <a:clrScheme name="Kozaric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zaric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ozaric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11693</TotalTime>
  <Words>738</Words>
  <Application>Microsoft Office PowerPoint</Application>
  <PresentationFormat>On-screen Show (4:3)</PresentationFormat>
  <Paragraphs>102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Tahoma</vt:lpstr>
      <vt:lpstr>Wingdings</vt:lpstr>
      <vt:lpstr>Kozaric design</vt:lpstr>
      <vt:lpstr>Шта је централна банка?</vt:lpstr>
      <vt:lpstr>Централна банка – појам</vt:lpstr>
      <vt:lpstr>Централна банка – чиме се бави?</vt:lpstr>
      <vt:lpstr>Централна банка Босне и Херцеговине – чиме се бави?</vt:lpstr>
      <vt:lpstr>Централна банка Босне и Херцеговине – oсновни задаци</vt:lpstr>
      <vt:lpstr>Функције ЦББиХ – Шта она ради</vt:lpstr>
      <vt:lpstr>...другим ријечима</vt:lpstr>
      <vt:lpstr>Организациона шема ЦББиХ</vt:lpstr>
      <vt:lpstr>Послови, занимања и специјалистичка знања</vt:lpstr>
      <vt:lpstr>Улога централних банака у савремено доба – планови ЦББиХ</vt:lpstr>
      <vt:lpstr>Улога централних банака у савремено доба – планови ЦББиХ</vt:lpstr>
      <vt:lpstr>Активности ЦББиХ  - сарадња с образовним институцијама </vt:lpstr>
      <vt:lpstr>ЦББиХ – Главне јединице и филијале</vt:lpstr>
      <vt:lpstr>Хвала на пажњи!</vt:lpstr>
    </vt:vector>
  </TitlesOfParts>
  <Company>Rak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EVC</dc:creator>
  <cp:lastModifiedBy>Almir Salihovic</cp:lastModifiedBy>
  <cp:revision>1028</cp:revision>
  <cp:lastPrinted>2018-05-14T06:31:20Z</cp:lastPrinted>
  <dcterms:created xsi:type="dcterms:W3CDTF">2006-08-29T08:29:35Z</dcterms:created>
  <dcterms:modified xsi:type="dcterms:W3CDTF">2019-10-24T11:01:28Z</dcterms:modified>
</cp:coreProperties>
</file>