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0" r:id="rId1"/>
  </p:sldMasterIdLst>
  <p:notesMasterIdLst>
    <p:notesMasterId r:id="rId16"/>
  </p:notesMasterIdLst>
  <p:handoutMasterIdLst>
    <p:handoutMasterId r:id="rId17"/>
  </p:handoutMasterIdLst>
  <p:sldIdLst>
    <p:sldId id="256" r:id="rId2"/>
    <p:sldId id="506" r:id="rId3"/>
    <p:sldId id="497" r:id="rId4"/>
    <p:sldId id="510" r:id="rId5"/>
    <p:sldId id="499" r:id="rId6"/>
    <p:sldId id="503" r:id="rId7"/>
    <p:sldId id="507" r:id="rId8"/>
    <p:sldId id="495" r:id="rId9"/>
    <p:sldId id="501" r:id="rId10"/>
    <p:sldId id="504" r:id="rId11"/>
    <p:sldId id="505" r:id="rId12"/>
    <p:sldId id="502" r:id="rId13"/>
    <p:sldId id="508" r:id="rId14"/>
    <p:sldId id="509" r:id="rId15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400" i="1" u="sng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400" i="1" u="sng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400" i="1" u="sng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400" i="1" u="sng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400" i="1" u="sng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1400" i="1" u="sng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1400" i="1" u="sng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1400" i="1" u="sng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1400" i="1" u="sng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99"/>
    <a:srgbClr val="C0C0C0"/>
    <a:srgbClr val="0066FF"/>
    <a:srgbClr val="F8F8F8"/>
    <a:srgbClr val="0033CC"/>
    <a:srgbClr val="66CCFF"/>
    <a:srgbClr val="FFFF00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87" autoAdjust="0"/>
    <p:restoredTop sz="87279" autoAdjust="0"/>
  </p:normalViewPr>
  <p:slideViewPr>
    <p:cSldViewPr>
      <p:cViewPr varScale="1">
        <p:scale>
          <a:sx n="100" d="100"/>
          <a:sy n="100" d="100"/>
        </p:scale>
        <p:origin x="186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474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6448" cy="49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15" tIns="46205" rIns="92415" bIns="46205" numCol="1" anchor="t" anchorCtr="0" compatLnSpc="1">
            <a:prstTxWarp prst="textNoShape">
              <a:avLst/>
            </a:prstTxWarp>
          </a:bodyPr>
          <a:lstStyle>
            <a:lvl1pPr algn="l" defTabSz="923807">
              <a:defRPr sz="1200" i="0" u="none"/>
            </a:lvl1pPr>
          </a:lstStyle>
          <a:p>
            <a:pPr>
              <a:defRPr/>
            </a:pPr>
            <a:endParaRPr lang="en-GB" dirty="0">
              <a:latin typeface="Calibri" panose="020F0502020204030204" pitchFamily="34" charset="0"/>
            </a:endParaRP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27" y="0"/>
            <a:ext cx="2946448" cy="49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15" tIns="46205" rIns="92415" bIns="46205" numCol="1" anchor="t" anchorCtr="0" compatLnSpc="1">
            <a:prstTxWarp prst="textNoShape">
              <a:avLst/>
            </a:prstTxWarp>
          </a:bodyPr>
          <a:lstStyle>
            <a:lvl1pPr algn="r" defTabSz="923807">
              <a:defRPr sz="1200" i="0" u="none"/>
            </a:lvl1pPr>
          </a:lstStyle>
          <a:p>
            <a:pPr>
              <a:defRPr/>
            </a:pPr>
            <a:endParaRPr lang="en-GB" dirty="0">
              <a:latin typeface="Calibri" panose="020F0502020204030204" pitchFamily="34" charset="0"/>
            </a:endParaRPr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29201"/>
            <a:ext cx="2946448" cy="49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15" tIns="46205" rIns="92415" bIns="46205" numCol="1" anchor="b" anchorCtr="0" compatLnSpc="1">
            <a:prstTxWarp prst="textNoShape">
              <a:avLst/>
            </a:prstTxWarp>
          </a:bodyPr>
          <a:lstStyle>
            <a:lvl1pPr algn="l" defTabSz="923807">
              <a:defRPr sz="1200" i="0" u="none"/>
            </a:lvl1pPr>
          </a:lstStyle>
          <a:p>
            <a:pPr>
              <a:defRPr/>
            </a:pPr>
            <a:endParaRPr lang="en-GB" dirty="0">
              <a:latin typeface="Calibri" panose="020F0502020204030204" pitchFamily="34" charset="0"/>
            </a:endParaRPr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27" y="9429201"/>
            <a:ext cx="2946448" cy="49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15" tIns="46205" rIns="92415" bIns="46205" numCol="1" anchor="b" anchorCtr="0" compatLnSpc="1">
            <a:prstTxWarp prst="textNoShape">
              <a:avLst/>
            </a:prstTxWarp>
          </a:bodyPr>
          <a:lstStyle>
            <a:lvl1pPr algn="r" defTabSz="923807">
              <a:defRPr sz="1200" i="0" u="none"/>
            </a:lvl1pPr>
          </a:lstStyle>
          <a:p>
            <a:pPr>
              <a:defRPr/>
            </a:pPr>
            <a:fld id="{7C7DEF92-AA09-4419-94A0-3AD0D17CB329}" type="slidenum">
              <a:rPr lang="en-GB">
                <a:latin typeface="Calibri" panose="020F0502020204030204" pitchFamily="34" charset="0"/>
              </a:rPr>
              <a:pPr>
                <a:defRPr/>
              </a:pPr>
              <a:t>‹#›</a:t>
            </a:fld>
            <a:endParaRPr lang="en-GB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86062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6448" cy="49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15" tIns="46205" rIns="92415" bIns="46205" numCol="1" anchor="t" anchorCtr="0" compatLnSpc="1">
            <a:prstTxWarp prst="textNoShape">
              <a:avLst/>
            </a:prstTxWarp>
          </a:bodyPr>
          <a:lstStyle>
            <a:lvl1pPr algn="l" defTabSz="923807">
              <a:defRPr sz="1200" i="0" u="none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27" y="0"/>
            <a:ext cx="2946448" cy="49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15" tIns="46205" rIns="92415" bIns="46205" numCol="1" anchor="t" anchorCtr="0" compatLnSpc="1">
            <a:prstTxWarp prst="textNoShape">
              <a:avLst/>
            </a:prstTxWarp>
          </a:bodyPr>
          <a:lstStyle>
            <a:lvl1pPr algn="r" defTabSz="923807">
              <a:defRPr sz="1200" i="0" u="none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357" y="4715390"/>
            <a:ext cx="4984962" cy="4467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15" tIns="46205" rIns="92415" bIns="462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</p:txBody>
      </p:sp>
      <p:sp>
        <p:nvSpPr>
          <p:cNvPr id="972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29201"/>
            <a:ext cx="2946448" cy="49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15" tIns="46205" rIns="92415" bIns="46205" numCol="1" anchor="b" anchorCtr="0" compatLnSpc="1">
            <a:prstTxWarp prst="textNoShape">
              <a:avLst/>
            </a:prstTxWarp>
          </a:bodyPr>
          <a:lstStyle>
            <a:lvl1pPr algn="l" defTabSz="923807">
              <a:defRPr sz="1200" i="0" u="none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72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27" y="9429201"/>
            <a:ext cx="2946448" cy="49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15" tIns="46205" rIns="92415" bIns="46205" numCol="1" anchor="b" anchorCtr="0" compatLnSpc="1">
            <a:prstTxWarp prst="textNoShape">
              <a:avLst/>
            </a:prstTxWarp>
          </a:bodyPr>
          <a:lstStyle>
            <a:lvl1pPr algn="r" defTabSz="923807">
              <a:defRPr sz="1200" i="0" u="none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4149BA8-499B-486C-828F-6E6A9BE55AA8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510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3766"/>
            <a:fld id="{152DFC03-B0FB-4A36-883A-CE7358BAACFB}" type="slidenum">
              <a:rPr lang="en-GB" smtClean="0"/>
              <a:pPr defTabSz="923766"/>
              <a:t>1</a:t>
            </a:fld>
            <a:endParaRPr lang="en-GB" smtClean="0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r-HR" smtClean="0"/>
          </a:p>
        </p:txBody>
      </p:sp>
    </p:spTree>
    <p:extLst>
      <p:ext uri="{BB962C8B-B14F-4D97-AF65-F5344CB8AC3E}">
        <p14:creationId xmlns:p14="http://schemas.microsoft.com/office/powerpoint/2010/main" val="31561313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r-Latn-CS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3766"/>
            <a:fld id="{70F4D528-5BF5-4C6F-9C93-C36A990F5256}" type="slidenum">
              <a:rPr lang="en-GB" smtClean="0"/>
              <a:pPr defTabSz="923766"/>
              <a:t>2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299061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sr-Latn-CS" dirty="0" smtClean="0"/>
              <a:t>Fabri</a:t>
            </a:r>
            <a:r>
              <a:rPr lang="sr-Latn-CS" baseline="0" dirty="0" smtClean="0"/>
              <a:t>s 2006.</a:t>
            </a:r>
            <a:endParaRPr lang="sr-Latn-CS" dirty="0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3766"/>
            <a:fld id="{70F4D528-5BF5-4C6F-9C93-C36A990F5256}" type="slidenum">
              <a:rPr lang="en-GB" smtClean="0"/>
              <a:pPr defTabSz="923766"/>
              <a:t>3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6742175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sr-Latn-CS" dirty="0" smtClean="0"/>
              <a:t>Fabri</a:t>
            </a:r>
            <a:r>
              <a:rPr lang="sr-Latn-CS" baseline="0" dirty="0" smtClean="0"/>
              <a:t>s 2006.</a:t>
            </a:r>
            <a:endParaRPr lang="sr-Latn-CS" dirty="0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3766"/>
            <a:fld id="{70F4D528-5BF5-4C6F-9C93-C36A990F5256}" type="slidenum">
              <a:rPr lang="en-GB" smtClean="0"/>
              <a:pPr defTabSz="923766"/>
              <a:t>4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1402973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r-Latn-CS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3766"/>
            <a:fld id="{70F4D528-5BF5-4C6F-9C93-C36A990F5256}" type="slidenum">
              <a:rPr lang="en-GB" smtClean="0"/>
              <a:pPr defTabSz="923766"/>
              <a:t>5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4883947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r-Latn-CS" dirty="0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3766"/>
            <a:fld id="{70F4D528-5BF5-4C6F-9C93-C36A990F5256}" type="slidenum">
              <a:rPr lang="en-GB" smtClean="0"/>
              <a:pPr defTabSz="923766"/>
              <a:t>10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102231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r-Latn-CS" dirty="0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3766"/>
            <a:fld id="{70F4D528-5BF5-4C6F-9C93-C36A990F5256}" type="slidenum">
              <a:rPr lang="en-GB" smtClean="0"/>
              <a:pPr defTabSz="923766"/>
              <a:t>11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1597074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s-Latn-B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149BA8-499B-486C-828F-6E6A9BE55AA8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0286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s-Latn-B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bs-Latn-B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06C983-D364-45D9-84E8-E7A9A6F870B2}" type="datetime1">
              <a:rPr lang="en-US"/>
              <a:pPr>
                <a:defRPr/>
              </a:pPr>
              <a:t>10/24/2019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23D7D4-7E87-4CBF-A751-5A4E75DBE9A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s-Latn-B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s-Latn-B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7BF8C8-6689-426F-8053-30F39F955D69}" type="datetime1">
              <a:rPr lang="en-US"/>
              <a:pPr>
                <a:defRPr/>
              </a:pPr>
              <a:t>10/24/2019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F6FC8A-A29D-4605-8E9C-4C7FF43A227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65175"/>
            <a:ext cx="2057400" cy="53609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s-Latn-B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65175"/>
            <a:ext cx="6019800" cy="53609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s-Latn-B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1FAB5A-C7AF-47FC-A4FC-5A544424432A}" type="datetime1">
              <a:rPr lang="en-US"/>
              <a:pPr>
                <a:defRPr/>
              </a:pPr>
              <a:t>10/24/2019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3B2AA8-D136-45AE-A09A-740780F6FC7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5175"/>
            <a:ext cx="8229600" cy="6524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s-Latn-BA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bs-Latn-BA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E21B88-99A8-44F9-972B-807582A13E3B}" type="datetime1">
              <a:rPr lang="en-US"/>
              <a:pPr>
                <a:defRPr/>
              </a:pPr>
              <a:t>10/24/2019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22711F-6F1F-46AD-AB69-CA5D5163535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490663"/>
            <a:ext cx="8533581" cy="652462"/>
          </a:xfrm>
        </p:spPr>
        <p:txBody>
          <a:bodyPr/>
          <a:lstStyle>
            <a:lvl1pPr algn="l">
              <a:defRPr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bs-Latn-B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>
            <a:lvl1pPr>
              <a:defRPr sz="2200"/>
            </a:lvl1pPr>
            <a:lvl2pPr>
              <a:defRPr sz="180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bs-Latn-BA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119D34-94E5-4899-8BA2-BC110D85CCE3}" type="datetime1">
              <a:rPr lang="en-US"/>
              <a:pPr>
                <a:defRPr/>
              </a:pPr>
              <a:t>10/24/2019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CABE42-E49C-456A-A2B6-DC336ACDD35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bs-Latn-B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2E1649-D89D-4CFA-A06F-6A1F4AFFE7F3}" type="datetime1">
              <a:rPr lang="en-US"/>
              <a:pPr>
                <a:defRPr/>
              </a:pPr>
              <a:t>10/24/2019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C19F5E-2A8E-4960-AFC4-EAA16680702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s-Latn-B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s-Latn-B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11A060-FCFE-4F6E-BE50-B7E600BB9026}" type="datetime1">
              <a:rPr lang="en-US"/>
              <a:pPr>
                <a:defRPr/>
              </a:pPr>
              <a:t>10/24/2019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F4BC4E-C387-4E01-89BA-CCDCB05C600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bs-Latn-B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s-Latn-B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s-Latn-B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D804F8-4497-42F4-88B4-821BB87B962F}" type="datetime1">
              <a:rPr lang="en-US"/>
              <a:pPr>
                <a:defRPr/>
              </a:pPr>
              <a:t>10/24/2019</a:t>
            </a:fld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F70F28-5B12-44C3-88A0-BB5D184A82D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 sz="3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bs-Latn-BA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B89535-DCF1-4450-BD3F-82320AD85AF2}" type="datetime1">
              <a:rPr lang="en-US"/>
              <a:pPr>
                <a:defRPr/>
              </a:pPr>
              <a:t>10/24/2019</a:t>
            </a:fld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2A282D-836D-4384-8BD0-E844DC6D88A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118DA1-ABD6-4C92-BF6E-EEDE6F3E6390}" type="datetime1">
              <a:rPr lang="en-US"/>
              <a:pPr>
                <a:defRPr/>
              </a:pPr>
              <a:t>10/24/2019</a:t>
            </a:fld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5B86E3-4812-43AF-9222-9E95F504775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s-Latn-B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D1A88A-80FF-4A7E-BB14-5C2EC994F31C}" type="datetime1">
              <a:rPr lang="en-US"/>
              <a:pPr>
                <a:defRPr/>
              </a:pPr>
              <a:t>10/24/2019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4C87B4-5C2F-484A-91BD-6DA7631E459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s-Latn-B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bs-Latn-B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4D9D0A-19D9-4DDF-AFE1-2D7BD7C3E75D}" type="datetime1">
              <a:rPr lang="en-US"/>
              <a:pPr>
                <a:defRPr/>
              </a:pPr>
              <a:t>10/24/2019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35A439-C0C3-4E80-B242-50D88522A31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71525" y="1490663"/>
            <a:ext cx="8229600" cy="65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214563"/>
            <a:ext cx="82296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</a:p>
        </p:txBody>
      </p:sp>
      <p:sp>
        <p:nvSpPr>
          <p:cNvPr id="1423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i="0" u="none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36A31B5-4D14-45CA-B2C8-9712BCC31FD5}" type="datetime1">
              <a:rPr lang="en-US" smtClean="0"/>
              <a:pPr>
                <a:defRPr/>
              </a:pPr>
              <a:t>10/24/2019</a:t>
            </a:fld>
            <a:endParaRPr lang="en-GB" dirty="0"/>
          </a:p>
        </p:txBody>
      </p:sp>
      <p:sp>
        <p:nvSpPr>
          <p:cNvPr id="1423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i="0" u="none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42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 u="none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64A5863-6A1D-4E2B-BF1A-46038BAFB305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</p:sldLayoutIdLst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4400">
          <a:solidFill>
            <a:srgbClr val="336699"/>
          </a:solidFill>
          <a:latin typeface="Calibri" panose="020F0502020204030204" pitchFamily="34" charset="0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4400">
          <a:solidFill>
            <a:srgbClr val="336699"/>
          </a:solidFill>
          <a:latin typeface="Tahoma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4400">
          <a:solidFill>
            <a:srgbClr val="336699"/>
          </a:solidFill>
          <a:latin typeface="Tahoma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4400">
          <a:solidFill>
            <a:srgbClr val="336699"/>
          </a:solidFill>
          <a:latin typeface="Tahoma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4400">
          <a:solidFill>
            <a:srgbClr val="336699"/>
          </a:solidFill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336699"/>
          </a:solidFill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336699"/>
          </a:solidFill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336699"/>
          </a:solidFill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336699"/>
          </a:solidFill>
          <a:latin typeface="Tahoma" pitchFamily="34" charset="0"/>
        </a:defRPr>
      </a:lvl9pPr>
    </p:titleStyle>
    <p:bodyStyle>
      <a:lvl1pPr marL="342900" indent="-342900" algn="just" rtl="0" eaLnBrk="0" fontAlgn="base" hangingPunct="0">
        <a:spcBef>
          <a:spcPct val="20000"/>
        </a:spcBef>
        <a:spcAft>
          <a:spcPct val="0"/>
        </a:spcAft>
        <a:buClr>
          <a:srgbClr val="336699"/>
        </a:buClr>
        <a:buFont typeface="Wingdings" pitchFamily="2" charset="2"/>
        <a:buChar char="n"/>
        <a:defRPr sz="21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742950" indent="-285750" algn="just" rtl="0" eaLnBrk="0" fontAlgn="base" hangingPunct="0">
        <a:spcBef>
          <a:spcPct val="20000"/>
        </a:spcBef>
        <a:spcAft>
          <a:spcPct val="0"/>
        </a:spcAft>
        <a:buClr>
          <a:srgbClr val="336699"/>
        </a:buClr>
        <a:buFont typeface="Wingdings" pitchFamily="2" charset="2"/>
        <a:buChar char="n"/>
        <a:defRPr sz="1600">
          <a:solidFill>
            <a:schemeClr val="tx1"/>
          </a:solidFill>
          <a:latin typeface="Calibri" panose="020F0502020204030204" pitchFamily="34" charset="0"/>
        </a:defRPr>
      </a:lvl2pPr>
      <a:lvl3pPr marL="1143000" indent="-228600" algn="just" rtl="0" eaLnBrk="0" fontAlgn="base" hangingPunct="0">
        <a:spcBef>
          <a:spcPct val="20000"/>
        </a:spcBef>
        <a:spcAft>
          <a:spcPct val="0"/>
        </a:spcAft>
        <a:buClr>
          <a:srgbClr val="336699"/>
        </a:buClr>
        <a:buFont typeface="Wingdings" pitchFamily="2" charset="2"/>
        <a:buChar char="n"/>
        <a:defRPr sz="1400">
          <a:solidFill>
            <a:schemeClr val="tx1"/>
          </a:solidFill>
          <a:latin typeface="Calibri" panose="020F0502020204030204" pitchFamily="34" charset="0"/>
        </a:defRPr>
      </a:lvl3pPr>
      <a:lvl4pPr marL="1600200" indent="-228600" algn="just" rtl="0" eaLnBrk="0" fontAlgn="base" hangingPunct="0">
        <a:spcBef>
          <a:spcPct val="20000"/>
        </a:spcBef>
        <a:spcAft>
          <a:spcPct val="0"/>
        </a:spcAft>
        <a:buClr>
          <a:srgbClr val="336699"/>
        </a:buClr>
        <a:buFont typeface="Wingdings" pitchFamily="2" charset="2"/>
        <a:buChar char="n"/>
        <a:defRPr sz="2000">
          <a:solidFill>
            <a:schemeClr val="tx1"/>
          </a:solidFill>
          <a:latin typeface="Calibri" panose="020F0502020204030204" pitchFamily="34" charset="0"/>
        </a:defRPr>
      </a:lvl4pPr>
      <a:lvl5pPr marL="2057400" indent="-228600" algn="just" rtl="0" eaLnBrk="0" fontAlgn="base" hangingPunct="0">
        <a:spcBef>
          <a:spcPct val="20000"/>
        </a:spcBef>
        <a:spcAft>
          <a:spcPct val="0"/>
        </a:spcAft>
        <a:buClr>
          <a:srgbClr val="336699"/>
        </a:buClr>
        <a:buFont typeface="Wingdings" pitchFamily="2" charset="2"/>
        <a:buChar char="n"/>
        <a:defRPr sz="2000">
          <a:solidFill>
            <a:schemeClr val="tx1"/>
          </a:solidFill>
          <a:latin typeface="Calibri" panose="020F050202020403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336699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336699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336699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336699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rcRect l="21844" t="987" r="19909" b="987"/>
          <a:stretch>
            <a:fillRect/>
          </a:stretch>
        </p:blipFill>
        <p:spPr>
          <a:xfrm>
            <a:off x="4088592" y="1628800"/>
            <a:ext cx="4479939" cy="4240150"/>
          </a:xfrm>
          <a:custGeom>
            <a:avLst/>
            <a:gdLst>
              <a:gd name="connsiteX0" fmla="*/ 0 w 4032250"/>
              <a:gd name="connsiteY0" fmla="*/ 0 h 3816424"/>
              <a:gd name="connsiteX1" fmla="*/ 4032250 w 4032250"/>
              <a:gd name="connsiteY1" fmla="*/ 0 h 3816424"/>
              <a:gd name="connsiteX2" fmla="*/ 4032250 w 4032250"/>
              <a:gd name="connsiteY2" fmla="*/ 3816424 h 3816424"/>
              <a:gd name="connsiteX3" fmla="*/ 0 w 4032250"/>
              <a:gd name="connsiteY3" fmla="*/ 3816424 h 3816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32250" h="3816424">
                <a:moveTo>
                  <a:pt x="0" y="0"/>
                </a:moveTo>
                <a:lnTo>
                  <a:pt x="4032250" y="0"/>
                </a:lnTo>
                <a:lnTo>
                  <a:pt x="4032250" y="3816424"/>
                </a:lnTo>
                <a:lnTo>
                  <a:pt x="0" y="3816424"/>
                </a:lnTo>
                <a:close/>
              </a:path>
            </a:pathLst>
          </a:custGeom>
          <a:ln w="19050">
            <a:solidFill>
              <a:srgbClr val="336699"/>
            </a:solidFill>
          </a:ln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7504" y="2569300"/>
            <a:ext cx="4106416" cy="2663825"/>
          </a:xfrm>
        </p:spPr>
        <p:txBody>
          <a:bodyPr/>
          <a:lstStyle/>
          <a:p>
            <a:pPr algn="ctr" eaLnBrk="1" hangingPunct="1">
              <a:defRPr/>
            </a:pPr>
            <a:r>
              <a:rPr lang="bs-Latn-BA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Šta je </a:t>
            </a:r>
            <a:br>
              <a:rPr lang="bs-Latn-BA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bs-Latn-BA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centralna banka?</a:t>
            </a:r>
            <a:endParaRPr lang="en-US" sz="4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8313" y="6165304"/>
            <a:ext cx="8135937" cy="406946"/>
          </a:xfrm>
        </p:spPr>
        <p:txBody>
          <a:bodyPr/>
          <a:lstStyle/>
          <a:p>
            <a:pPr algn="r" eaLnBrk="1" hangingPunct="1"/>
            <a:endParaRPr lang="bs-Latn-BA" sz="1800" dirty="0" smtClean="0"/>
          </a:p>
        </p:txBody>
      </p:sp>
      <p:cxnSp>
        <p:nvCxnSpPr>
          <p:cNvPr id="5" name="Straight Connector 4"/>
          <p:cNvCxnSpPr>
            <a:stCxn id="2051" idx="1"/>
          </p:cNvCxnSpPr>
          <p:nvPr/>
        </p:nvCxnSpPr>
        <p:spPr bwMode="auto">
          <a:xfrm>
            <a:off x="468313" y="6368777"/>
            <a:ext cx="3620279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r-HR" dirty="0"/>
              <a:t>Uloga centralnih </a:t>
            </a:r>
            <a:r>
              <a:rPr lang="hr-HR" dirty="0" smtClean="0"/>
              <a:t>ban</a:t>
            </a:r>
            <a:r>
              <a:rPr lang="sr-Cyrl-BA" dirty="0" smtClean="0"/>
              <a:t>а</a:t>
            </a:r>
            <a:r>
              <a:rPr lang="hr-HR" dirty="0" smtClean="0"/>
              <a:t>ka </a:t>
            </a:r>
            <a:r>
              <a:rPr lang="hr-HR" dirty="0"/>
              <a:t>u savremeno doba </a:t>
            </a:r>
            <a:br>
              <a:rPr lang="hr-HR" dirty="0"/>
            </a:br>
            <a:r>
              <a:rPr lang="hr-HR" dirty="0"/>
              <a:t>– planovi </a:t>
            </a:r>
            <a:r>
              <a:rPr lang="hr-HR" dirty="0" smtClean="0"/>
              <a:t>CBBiH</a:t>
            </a:r>
            <a:endParaRPr lang="bs-Latn-BA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49684"/>
            <a:ext cx="8229600" cy="4286250"/>
          </a:xfrm>
        </p:spPr>
        <p:txBody>
          <a:bodyPr/>
          <a:lstStyle/>
          <a:p>
            <a:r>
              <a:rPr lang="hr-HR" sz="2000" dirty="0" smtClean="0"/>
              <a:t>Promjena uloge centralnih banaka nakon globalne finansijske krize </a:t>
            </a:r>
          </a:p>
          <a:p>
            <a:r>
              <a:rPr lang="hr-HR" sz="2000" dirty="0" smtClean="0"/>
              <a:t>Naučene lekcije: Stabilnost cijena (jedinstveno definisano u EU), bez finansijske stabilnosti ne garantuje makroekonomsku stabilnost. </a:t>
            </a:r>
          </a:p>
          <a:p>
            <a:r>
              <a:rPr lang="hr-HR" sz="2000" dirty="0" smtClean="0"/>
              <a:t>Fokus je na značaju stabilnosti sistema kao cjeline</a:t>
            </a:r>
          </a:p>
          <a:p>
            <a:r>
              <a:rPr lang="hr-HR" sz="2000" dirty="0" smtClean="0"/>
              <a:t>Makroprudencijalne politike, nadzor u platnim sistemima</a:t>
            </a:r>
          </a:p>
        </p:txBody>
      </p:sp>
      <p:sp>
        <p:nvSpPr>
          <p:cNvPr id="512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07363-801F-4075-8E7F-37223A233D8B}" type="slidenum">
              <a:rPr lang="en-US" smtClean="0"/>
              <a:pPr/>
              <a:t>10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83197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r-HR" dirty="0"/>
              <a:t>Uloga centralnih </a:t>
            </a:r>
            <a:r>
              <a:rPr lang="hr-HR" dirty="0" smtClean="0"/>
              <a:t>ba</a:t>
            </a:r>
            <a:r>
              <a:rPr lang="bs-Latn-BA" smtClean="0"/>
              <a:t>na</a:t>
            </a:r>
            <a:r>
              <a:rPr lang="hr-HR" smtClean="0"/>
              <a:t>ka </a:t>
            </a:r>
            <a:r>
              <a:rPr lang="hr-HR" dirty="0"/>
              <a:t>u savremeno doba </a:t>
            </a:r>
            <a:br>
              <a:rPr lang="hr-HR" dirty="0"/>
            </a:br>
            <a:r>
              <a:rPr lang="hr-HR" dirty="0"/>
              <a:t>– planovi </a:t>
            </a:r>
            <a:r>
              <a:rPr lang="hr-HR" dirty="0" smtClean="0"/>
              <a:t>CBBiH</a:t>
            </a:r>
            <a:endParaRPr lang="bs-Latn-BA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49684"/>
            <a:ext cx="8229600" cy="4286250"/>
          </a:xfrm>
        </p:spPr>
        <p:txBody>
          <a:bodyPr/>
          <a:lstStyle/>
          <a:p>
            <a:r>
              <a:rPr lang="hr-HR" sz="2000" dirty="0" smtClean="0"/>
              <a:t>Jača uloga u procesu EU integracija </a:t>
            </a:r>
          </a:p>
          <a:p>
            <a:r>
              <a:rPr lang="hr-HR" sz="2000" dirty="0" smtClean="0"/>
              <a:t>Razvoj statističkih podataka (statistički web portal) i ekonomske analize</a:t>
            </a:r>
          </a:p>
          <a:p>
            <a:r>
              <a:rPr lang="hr-HR" sz="2000" dirty="0" smtClean="0"/>
              <a:t>Strateško komuniciranje s javnošću </a:t>
            </a:r>
          </a:p>
          <a:p>
            <a:r>
              <a:rPr lang="hr-HR" sz="2000" dirty="0" smtClean="0"/>
              <a:t>Efikasnije poslovanje i razvoj tehnologije</a:t>
            </a:r>
          </a:p>
          <a:p>
            <a:r>
              <a:rPr lang="hr-HR" sz="2000" dirty="0" smtClean="0"/>
              <a:t>Nova strategija i ciljevi 2016-2021 (u okviru Zakona o CBBiH)</a:t>
            </a:r>
          </a:p>
        </p:txBody>
      </p:sp>
      <p:sp>
        <p:nvSpPr>
          <p:cNvPr id="512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07363-801F-4075-8E7F-37223A233D8B}" type="slidenum">
              <a:rPr lang="en-US" smtClean="0"/>
              <a:pPr/>
              <a:t>11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63870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bs-Latn-BA" dirty="0" smtClean="0"/>
              <a:t>Aktivnosti CBBiH  - saradnja s obrazovnim institucijama </a:t>
            </a:r>
            <a:endParaRPr lang="bs-Latn-B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s-Latn-BA" dirty="0" smtClean="0"/>
              <a:t>Finansijska inkluzija i finansijska pismenost (edukacije, predavanja, Svjetski dan štednje, publikacije)</a:t>
            </a:r>
          </a:p>
          <a:p>
            <a:r>
              <a:rPr lang="bs-Latn-BA" dirty="0" smtClean="0"/>
              <a:t>Ferijalna praksa (redovan studij) </a:t>
            </a:r>
          </a:p>
          <a:p>
            <a:r>
              <a:rPr lang="bs-Latn-BA" dirty="0" smtClean="0"/>
              <a:t>Postdiplomski studij - studijska praksa</a:t>
            </a:r>
          </a:p>
          <a:p>
            <a:r>
              <a:rPr lang="bs-Latn-BA" dirty="0" smtClean="0"/>
              <a:t>Statistički web portal</a:t>
            </a:r>
          </a:p>
          <a:p>
            <a:r>
              <a:rPr lang="bs-Latn-BA" dirty="0" smtClean="0"/>
              <a:t>Publikacije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ABE42-E49C-456A-A2B6-DC336ACDD355}" type="slidenum">
              <a:rPr lang="en-GB" smtClean="0"/>
              <a:pPr/>
              <a:t>12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CBBiH </a:t>
            </a:r>
            <a:r>
              <a:rPr lang="bs-Latn-BA" dirty="0" smtClean="0"/>
              <a:t>– Glavne jedinice i filijale</a:t>
            </a:r>
            <a:endParaRPr lang="bs-Latn-B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CABE42-E49C-456A-A2B6-DC336ACDD355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  <p:pic>
        <p:nvPicPr>
          <p:cNvPr id="8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01793" y="2208614"/>
            <a:ext cx="4465081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121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038000"/>
            <a:ext cx="7255523" cy="16426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s-Latn-BA" dirty="0" smtClean="0"/>
              <a:t>Hvala na pažnji!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5FDFE-C90C-45C6-8B0D-A26F7A85B297}" type="slidenum">
              <a:rPr lang="bs-Latn-BA" smtClean="0"/>
              <a:pPr/>
              <a:t>14</a:t>
            </a:fld>
            <a:endParaRPr lang="bs-Latn-BA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7156" y="5075093"/>
            <a:ext cx="1309688" cy="1309688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s-Latn-BA" dirty="0"/>
          </a:p>
        </p:txBody>
      </p:sp>
    </p:spTree>
    <p:extLst>
      <p:ext uri="{BB962C8B-B14F-4D97-AF65-F5344CB8AC3E}">
        <p14:creationId xmlns:p14="http://schemas.microsoft.com/office/powerpoint/2010/main" val="356127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484784"/>
            <a:ext cx="8533581" cy="652462"/>
          </a:xfrm>
        </p:spPr>
        <p:txBody>
          <a:bodyPr/>
          <a:lstStyle/>
          <a:p>
            <a:pPr algn="r"/>
            <a:r>
              <a:rPr lang="hr-HR" dirty="0" smtClean="0"/>
              <a:t>Centralna banka – pojam</a:t>
            </a:r>
            <a:endParaRPr lang="bs-Latn-BA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sz="2000" dirty="0" smtClean="0"/>
              <a:t>Sažeto – centralna banka se smatra bankarom države (odnosno, u punoj funkciji, banka svih banaka).</a:t>
            </a:r>
          </a:p>
          <a:p>
            <a:r>
              <a:rPr lang="hr-HR" sz="2000" dirty="0" smtClean="0"/>
              <a:t>Sveriges Riksbank – smatra se najstarijom monetarnom institucijom na svijetu (osnovana u 17. vijeku), mada je koncept centralnog bankarstva začet u Holandiji</a:t>
            </a:r>
          </a:p>
          <a:p>
            <a:r>
              <a:rPr lang="hr-HR" sz="2000" dirty="0" smtClean="0"/>
              <a:t>Postoji više načina organizacije centralnog bankarstva:</a:t>
            </a:r>
          </a:p>
          <a:p>
            <a:pPr lvl="1"/>
            <a:r>
              <a:rPr lang="hr-HR" sz="1600" dirty="0" smtClean="0"/>
              <a:t>u </a:t>
            </a:r>
            <a:r>
              <a:rPr lang="hr-HR" sz="1600" dirty="0"/>
              <a:t>BiH Centralna banka Bosne i Hercegovine, </a:t>
            </a:r>
            <a:endParaRPr lang="hr-HR" sz="1600" dirty="0" smtClean="0"/>
          </a:p>
          <a:p>
            <a:pPr lvl="1"/>
            <a:r>
              <a:rPr lang="hr-HR" sz="1600" dirty="0" smtClean="0"/>
              <a:t>EU - </a:t>
            </a:r>
            <a:r>
              <a:rPr lang="hr-HR" sz="1600" dirty="0"/>
              <a:t>Evropska centralna banka (ECB</a:t>
            </a:r>
            <a:r>
              <a:rPr lang="hr-HR" sz="1600" dirty="0" smtClean="0"/>
              <a:t>), kao centralna banka zajednice država</a:t>
            </a:r>
          </a:p>
          <a:p>
            <a:pPr lvl="1"/>
            <a:r>
              <a:rPr lang="hr-HR" sz="1600" dirty="0" smtClean="0"/>
              <a:t>naprimjer </a:t>
            </a:r>
            <a:r>
              <a:rPr lang="hr-HR" sz="1600" dirty="0"/>
              <a:t>u SAD-u ili </a:t>
            </a:r>
            <a:r>
              <a:rPr lang="hr-HR" sz="1600" dirty="0" smtClean="0"/>
              <a:t>Kanadi postoji koncept s više institucija koje obavljaju ovu ulogu, </a:t>
            </a:r>
            <a:r>
              <a:rPr lang="hr-HR" sz="1600" dirty="0"/>
              <a:t>ali opet su sve te banke okupljene oko jedne centralne </a:t>
            </a:r>
            <a:r>
              <a:rPr lang="hr-HR" sz="1600" dirty="0" smtClean="0"/>
              <a:t>banke</a:t>
            </a:r>
          </a:p>
        </p:txBody>
      </p:sp>
      <p:sp>
        <p:nvSpPr>
          <p:cNvPr id="512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07363-801F-4075-8E7F-37223A233D8B}" type="slidenum">
              <a:rPr lang="en-US" smtClean="0"/>
              <a:pPr/>
              <a:t>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57185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484784"/>
            <a:ext cx="8533581" cy="652462"/>
          </a:xfrm>
        </p:spPr>
        <p:txBody>
          <a:bodyPr/>
          <a:lstStyle/>
          <a:p>
            <a:pPr algn="r"/>
            <a:r>
              <a:rPr lang="hr-HR" dirty="0" smtClean="0"/>
              <a:t>Centralna banka – čime se bavi?</a:t>
            </a:r>
            <a:endParaRPr lang="bs-Latn-BA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sz="2000" dirty="0" smtClean="0"/>
              <a:t>Emisija </a:t>
            </a:r>
            <a:r>
              <a:rPr lang="hr-HR" sz="2000" dirty="0"/>
              <a:t>novca,</a:t>
            </a:r>
          </a:p>
          <a:p>
            <a:r>
              <a:rPr lang="hr-HR" sz="2000" dirty="0" smtClean="0"/>
              <a:t>Regulisanje </a:t>
            </a:r>
            <a:r>
              <a:rPr lang="hr-HR" sz="2000" dirty="0"/>
              <a:t>kredita, kamatnih stopa i deviznog kursa,</a:t>
            </a:r>
          </a:p>
          <a:p>
            <a:r>
              <a:rPr lang="hr-HR" sz="2000" dirty="0" smtClean="0"/>
              <a:t>Supervizija</a:t>
            </a:r>
            <a:r>
              <a:rPr lang="hr-HR" sz="2000" dirty="0"/>
              <a:t>,</a:t>
            </a:r>
          </a:p>
          <a:p>
            <a:r>
              <a:rPr lang="hr-HR" sz="2000" dirty="0" smtClean="0"/>
              <a:t>Zajmodavac </a:t>
            </a:r>
            <a:r>
              <a:rPr lang="hr-HR" sz="2000" dirty="0"/>
              <a:t>u krajnjoj instanci,</a:t>
            </a:r>
          </a:p>
          <a:p>
            <a:r>
              <a:rPr lang="hr-HR" sz="2000" dirty="0" smtClean="0"/>
              <a:t>Upravljanje </a:t>
            </a:r>
            <a:r>
              <a:rPr lang="hr-HR" sz="2000" dirty="0"/>
              <a:t>deviznim rezervama,</a:t>
            </a:r>
          </a:p>
          <a:p>
            <a:r>
              <a:rPr lang="hr-HR" sz="2000" dirty="0" smtClean="0"/>
              <a:t>Držanje </a:t>
            </a:r>
            <a:r>
              <a:rPr lang="hr-HR" sz="2000" dirty="0"/>
              <a:t>depozita banaka i drugih centralnih banaka,</a:t>
            </a:r>
          </a:p>
          <a:p>
            <a:r>
              <a:rPr lang="hr-HR" sz="2000" dirty="0" smtClean="0"/>
              <a:t>Vođenje </a:t>
            </a:r>
            <a:r>
              <a:rPr lang="hr-HR" sz="2000" dirty="0"/>
              <a:t>monetarne i platnobilansne statistike,</a:t>
            </a:r>
          </a:p>
          <a:p>
            <a:r>
              <a:rPr lang="hr-HR" sz="2000" dirty="0" smtClean="0"/>
              <a:t>Istraživanje </a:t>
            </a:r>
            <a:r>
              <a:rPr lang="hr-HR" sz="2000" dirty="0"/>
              <a:t>i </a:t>
            </a:r>
            <a:r>
              <a:rPr lang="hr-HR" sz="2000" dirty="0" smtClean="0"/>
              <a:t>statistika,</a:t>
            </a:r>
            <a:endParaRPr lang="hr-HR" sz="2000" dirty="0"/>
          </a:p>
          <a:p>
            <a:r>
              <a:rPr lang="hr-HR" sz="2000" dirty="0" smtClean="0"/>
              <a:t>Platni promet,</a:t>
            </a:r>
            <a:endParaRPr lang="hr-HR" sz="2000" dirty="0"/>
          </a:p>
          <a:p>
            <a:r>
              <a:rPr lang="hr-HR" sz="2000" dirty="0" smtClean="0"/>
              <a:t>Regulatorna funkcija </a:t>
            </a:r>
            <a:r>
              <a:rPr lang="hr-HR" sz="2000" dirty="0"/>
              <a:t>(donošenje pravnih propisa) i</a:t>
            </a:r>
          </a:p>
          <a:p>
            <a:r>
              <a:rPr lang="hr-HR" sz="2000" dirty="0" smtClean="0"/>
              <a:t>Uloga </a:t>
            </a:r>
            <a:r>
              <a:rPr lang="hr-HR" sz="2000" dirty="0"/>
              <a:t>fiskalnog </a:t>
            </a:r>
            <a:r>
              <a:rPr lang="hr-HR" sz="2000" dirty="0" smtClean="0"/>
              <a:t>agenta.</a:t>
            </a:r>
            <a:endParaRPr lang="hr-HR" sz="2000" dirty="0"/>
          </a:p>
        </p:txBody>
      </p:sp>
      <p:sp>
        <p:nvSpPr>
          <p:cNvPr id="512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07363-801F-4075-8E7F-37223A233D8B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484784"/>
            <a:ext cx="8533581" cy="652462"/>
          </a:xfrm>
        </p:spPr>
        <p:txBody>
          <a:bodyPr/>
          <a:lstStyle/>
          <a:p>
            <a:pPr algn="r"/>
            <a:r>
              <a:rPr lang="hr-HR" smtClean="0"/>
              <a:t>Centralna banka Bosne i Hercegovine </a:t>
            </a:r>
            <a:r>
              <a:rPr lang="hr-HR" dirty="0" smtClean="0"/>
              <a:t>– čime se bavi?</a:t>
            </a:r>
            <a:endParaRPr lang="bs-Latn-BA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sz="2000" dirty="0" smtClean="0"/>
              <a:t>Emisija </a:t>
            </a:r>
            <a:r>
              <a:rPr lang="hr-HR" sz="2000" dirty="0"/>
              <a:t>novca,</a:t>
            </a:r>
          </a:p>
          <a:p>
            <a:r>
              <a:rPr lang="hr-HR" sz="2000" dirty="0" smtClean="0">
                <a:solidFill>
                  <a:schemeClr val="bg1">
                    <a:lumMod val="85000"/>
                  </a:schemeClr>
                </a:solidFill>
              </a:rPr>
              <a:t>Regulisanje </a:t>
            </a:r>
            <a:r>
              <a:rPr lang="hr-HR" sz="2000" dirty="0">
                <a:solidFill>
                  <a:schemeClr val="bg1">
                    <a:lumMod val="85000"/>
                  </a:schemeClr>
                </a:solidFill>
              </a:rPr>
              <a:t>kredita, kamatnih stopa i deviznog kursa,</a:t>
            </a:r>
          </a:p>
          <a:p>
            <a:r>
              <a:rPr lang="hr-HR" sz="2000" dirty="0" smtClean="0">
                <a:solidFill>
                  <a:schemeClr val="bg1">
                    <a:lumMod val="85000"/>
                  </a:schemeClr>
                </a:solidFill>
              </a:rPr>
              <a:t>Supervizija, </a:t>
            </a:r>
            <a:r>
              <a:rPr lang="hr-HR" sz="2000" dirty="0" smtClean="0"/>
              <a:t>Koordinacija bankarske supervizije</a:t>
            </a:r>
            <a:endParaRPr lang="hr-HR" sz="2000" dirty="0"/>
          </a:p>
          <a:p>
            <a:r>
              <a:rPr lang="hr-HR" sz="2000" dirty="0" smtClean="0">
                <a:solidFill>
                  <a:schemeClr val="bg1">
                    <a:lumMod val="85000"/>
                  </a:schemeClr>
                </a:solidFill>
              </a:rPr>
              <a:t>Zajmodavac </a:t>
            </a:r>
            <a:r>
              <a:rPr lang="hr-HR" sz="2000" dirty="0">
                <a:solidFill>
                  <a:schemeClr val="bg1">
                    <a:lumMod val="85000"/>
                  </a:schemeClr>
                </a:solidFill>
              </a:rPr>
              <a:t>u krajnjoj instanci,</a:t>
            </a:r>
          </a:p>
          <a:p>
            <a:r>
              <a:rPr lang="hr-HR" sz="2000" dirty="0" smtClean="0"/>
              <a:t>Upravljanje </a:t>
            </a:r>
            <a:r>
              <a:rPr lang="hr-HR" sz="2000" dirty="0"/>
              <a:t>deviznim rezervama,</a:t>
            </a:r>
          </a:p>
          <a:p>
            <a:r>
              <a:rPr lang="hr-HR" sz="2000" dirty="0" smtClean="0"/>
              <a:t>Držanje </a:t>
            </a:r>
            <a:r>
              <a:rPr lang="hr-HR" sz="2000" dirty="0"/>
              <a:t>depozita banaka </a:t>
            </a:r>
            <a:r>
              <a:rPr lang="hr-HR" sz="2000" dirty="0">
                <a:solidFill>
                  <a:schemeClr val="bg1">
                    <a:lumMod val="85000"/>
                  </a:schemeClr>
                </a:solidFill>
              </a:rPr>
              <a:t>i drugih centralnih banaka,</a:t>
            </a:r>
          </a:p>
          <a:p>
            <a:r>
              <a:rPr lang="hr-HR" sz="2000" dirty="0" smtClean="0"/>
              <a:t>Vođenje </a:t>
            </a:r>
            <a:r>
              <a:rPr lang="hr-HR" sz="2000" dirty="0"/>
              <a:t>monetarne </a:t>
            </a:r>
            <a:r>
              <a:rPr lang="hr-HR" sz="2000" dirty="0" smtClean="0"/>
              <a:t>statistike,</a:t>
            </a:r>
            <a:r>
              <a:rPr lang="bs-Cyrl-BA" sz="2000" dirty="0" smtClean="0"/>
              <a:t> </a:t>
            </a:r>
            <a:r>
              <a:rPr lang="bs-Latn-BA" sz="2000" dirty="0" smtClean="0"/>
              <a:t>statistike vanjskog sektora i statistike vladinih finansija</a:t>
            </a:r>
            <a:endParaRPr lang="hr-HR" sz="2000" dirty="0"/>
          </a:p>
          <a:p>
            <a:r>
              <a:rPr lang="hr-HR" sz="2000" dirty="0" smtClean="0"/>
              <a:t>Istraživanje </a:t>
            </a:r>
            <a:r>
              <a:rPr lang="hr-HR" sz="2000" dirty="0"/>
              <a:t>i </a:t>
            </a:r>
            <a:r>
              <a:rPr lang="hr-HR" sz="2000" dirty="0" smtClean="0"/>
              <a:t>statistika,</a:t>
            </a:r>
            <a:endParaRPr lang="hr-HR" sz="2000" dirty="0"/>
          </a:p>
          <a:p>
            <a:r>
              <a:rPr lang="hr-HR" sz="2000" dirty="0" smtClean="0">
                <a:solidFill>
                  <a:schemeClr val="bg1">
                    <a:lumMod val="85000"/>
                  </a:schemeClr>
                </a:solidFill>
              </a:rPr>
              <a:t>Platni promet, </a:t>
            </a:r>
            <a:r>
              <a:rPr lang="hr-HR" sz="2000" dirty="0" smtClean="0"/>
              <a:t>Održava platne sisteme Bosne i Hercegovine</a:t>
            </a:r>
            <a:endParaRPr lang="hr-HR" sz="2000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hr-HR" sz="2000" dirty="0" smtClean="0">
                <a:solidFill>
                  <a:schemeClr val="bg1">
                    <a:lumMod val="85000"/>
                  </a:schemeClr>
                </a:solidFill>
              </a:rPr>
              <a:t>Regulatorna funkcija </a:t>
            </a:r>
            <a:r>
              <a:rPr lang="hr-HR" sz="2000" dirty="0">
                <a:solidFill>
                  <a:schemeClr val="bg1">
                    <a:lumMod val="85000"/>
                  </a:schemeClr>
                </a:solidFill>
              </a:rPr>
              <a:t>(donošenje pravnih propisa) i</a:t>
            </a:r>
          </a:p>
          <a:p>
            <a:r>
              <a:rPr lang="hr-HR" sz="2000" dirty="0" smtClean="0"/>
              <a:t>Uloga </a:t>
            </a:r>
            <a:r>
              <a:rPr lang="hr-HR" sz="2000" dirty="0"/>
              <a:t>fiskalnog </a:t>
            </a:r>
            <a:r>
              <a:rPr lang="hr-HR" sz="2000" dirty="0" smtClean="0"/>
              <a:t>agenta.</a:t>
            </a:r>
            <a:endParaRPr lang="hr-HR" sz="2000" dirty="0"/>
          </a:p>
        </p:txBody>
      </p:sp>
      <p:sp>
        <p:nvSpPr>
          <p:cNvPr id="512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07363-801F-4075-8E7F-37223A233D8B}" type="slidenum">
              <a:rPr lang="en-US" smtClean="0"/>
              <a:pPr/>
              <a:t>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167704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1490663"/>
            <a:ext cx="8533581" cy="652462"/>
          </a:xfrm>
        </p:spPr>
        <p:txBody>
          <a:bodyPr/>
          <a:lstStyle/>
          <a:p>
            <a:pPr algn="r"/>
            <a:r>
              <a:rPr lang="hr-HR" dirty="0"/>
              <a:t>Centralna banka Bosne i Hercegovine – osnovni </a:t>
            </a:r>
            <a:r>
              <a:rPr lang="hr-HR" dirty="0" smtClean="0"/>
              <a:t>zadaci</a:t>
            </a:r>
            <a:endParaRPr lang="bs-Latn-BA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bs-Latn-BA" sz="2000" dirty="0" smtClean="0"/>
              <a:t>Da definiše, usvoji i kontroliše monetarnu politiku Bosne i Hercegovine; </a:t>
            </a:r>
          </a:p>
          <a:p>
            <a:r>
              <a:rPr lang="bs-Latn-BA" sz="2000" dirty="0" smtClean="0"/>
              <a:t>Da drži i upravlja službenim deviznim rezervama Centralne banke na siguran i profitabilan način;</a:t>
            </a:r>
          </a:p>
          <a:p>
            <a:r>
              <a:rPr lang="bs-Latn-BA" sz="2000" dirty="0" smtClean="0"/>
              <a:t>Da uspostavi i održava odgovarajuće platne i obračunske sisteme;</a:t>
            </a:r>
          </a:p>
          <a:p>
            <a:r>
              <a:rPr lang="bs-Latn-BA" sz="2000" dirty="0" smtClean="0"/>
              <a:t>Da koordinira djelatnosti agencija koje su nadležne za izdavanje bankarskih licenci i vršenje supervizije banaka u entitetima</a:t>
            </a:r>
          </a:p>
          <a:p>
            <a:r>
              <a:rPr lang="pl-PL" sz="2000" dirty="0" smtClean="0"/>
              <a:t>Da prima depozite od Bosne i Hercegovine i komercijalnih banaka radi </a:t>
            </a:r>
            <a:r>
              <a:rPr lang="bs-Latn-BA" sz="2000" dirty="0" smtClean="0"/>
              <a:t>ispunjenja zahtjeva za obaveznim rezervama; </a:t>
            </a:r>
            <a:endParaRPr lang="pl-PL" sz="2000" dirty="0" smtClean="0"/>
          </a:p>
          <a:p>
            <a:r>
              <a:rPr lang="bs-Latn-BA" sz="2000" dirty="0" smtClean="0"/>
              <a:t>Da stavlja  i povlači iz opticaja domaću valutu...</a:t>
            </a:r>
          </a:p>
          <a:p>
            <a:r>
              <a:rPr lang="hr-HR" sz="2000" dirty="0" smtClean="0"/>
              <a:t>Organizacija: Centralni ured u Sarajevu, Glavne jedinice u Sarajevu, Banjoj Luci i Mostaru, Filijale u Brčkom i Palama</a:t>
            </a:r>
          </a:p>
        </p:txBody>
      </p:sp>
      <p:sp>
        <p:nvSpPr>
          <p:cNvPr id="512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07363-801F-4075-8E7F-37223A233D8B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bs-Latn-BA" dirty="0" smtClean="0"/>
              <a:t>...drugim riječima</a:t>
            </a:r>
            <a:endParaRPr lang="bs-Latn-B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s-Latn-BA" dirty="0" smtClean="0"/>
              <a:t>Iako CBBiH ne posluje direktno s građanima, puno je dodirnih tačaka:</a:t>
            </a:r>
          </a:p>
          <a:p>
            <a:pPr lvl="1"/>
            <a:r>
              <a:rPr lang="bs-Latn-BA" dirty="0" smtClean="0"/>
              <a:t>Novac koji koristite</a:t>
            </a:r>
          </a:p>
          <a:p>
            <a:pPr lvl="1"/>
            <a:r>
              <a:rPr lang="bs-Latn-BA" dirty="0" smtClean="0"/>
              <a:t>Kada odete u mjenjačnicu</a:t>
            </a:r>
          </a:p>
          <a:p>
            <a:pPr lvl="1"/>
            <a:r>
              <a:rPr lang="bs-Latn-BA" dirty="0" smtClean="0"/>
              <a:t>Kada obavljate bezgotovinska plaćanja</a:t>
            </a:r>
          </a:p>
          <a:p>
            <a:pPr lvl="1"/>
            <a:r>
              <a:rPr lang="bs-Latn-BA" dirty="0" smtClean="0"/>
              <a:t>Kada se donose odluke nosilaca vlasti i stranih agencija i investitora</a:t>
            </a:r>
          </a:p>
          <a:p>
            <a:pPr lvl="1"/>
            <a:endParaRPr lang="bs-Latn-BA" dirty="0"/>
          </a:p>
          <a:p>
            <a:r>
              <a:rPr lang="bs-Latn-BA" dirty="0" smtClean="0"/>
              <a:t>Percepcija u javnosti o tome šta je posao i odgovornost CBBiH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ABE42-E49C-456A-A2B6-DC336ACDD355}" type="slidenum">
              <a:rPr lang="en-GB" smtClean="0"/>
              <a:pPr/>
              <a:t>6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bs-Latn-BA" dirty="0" smtClean="0"/>
              <a:t>Funkcije CBBiH – Šta ona radi</a:t>
            </a:r>
            <a:endParaRPr lang="bs-Latn-B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ABE42-E49C-456A-A2B6-DC336ACDD355}" type="slidenum">
              <a:rPr lang="en-GB" smtClean="0"/>
              <a:pPr/>
              <a:t>7</a:t>
            </a:fld>
            <a:endParaRPr lang="en-GB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0764" y="2214563"/>
            <a:ext cx="3902471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256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pl-PL" dirty="0" smtClean="0"/>
              <a:t>Organizaciona shema CBBiH</a:t>
            </a:r>
            <a:endParaRPr lang="bs-Latn-BA" dirty="0"/>
          </a:p>
        </p:txBody>
      </p:sp>
      <p:sp>
        <p:nvSpPr>
          <p:cNvPr id="307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4B62A-F76B-40A8-811A-9056CBAC599F}" type="slidenum">
              <a:rPr lang="en-GB" smtClean="0"/>
              <a:pPr/>
              <a:t>8</a:t>
            </a:fld>
            <a:endParaRPr lang="en-GB" smtClean="0"/>
          </a:p>
        </p:txBody>
      </p:sp>
      <p:pic>
        <p:nvPicPr>
          <p:cNvPr id="18" name="Content Placeholder 1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079" y="2214563"/>
            <a:ext cx="6235842" cy="428625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smtClean="0"/>
              <a:t>Poslovi, zanimanja i specijalistička znanja</a:t>
            </a:r>
            <a:endParaRPr lang="bs-Latn-B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s-Latn-BA" sz="2000" dirty="0" smtClean="0"/>
              <a:t>Ekonomski (bankarstvo, statistika, ekonomske analize)</a:t>
            </a:r>
          </a:p>
          <a:p>
            <a:r>
              <a:rPr lang="bs-Latn-BA" sz="2000" dirty="0" smtClean="0"/>
              <a:t>Pravni (pravna regulativa, propisi, zastupanja),</a:t>
            </a:r>
          </a:p>
          <a:p>
            <a:r>
              <a:rPr lang="bs-Latn-BA" sz="2000" dirty="0" smtClean="0"/>
              <a:t>Društveni (odnosi s javnošću, lektor, prevodioci, protokol), </a:t>
            </a:r>
          </a:p>
          <a:p>
            <a:r>
              <a:rPr lang="bs-Latn-BA" sz="2000" dirty="0" smtClean="0"/>
              <a:t>Tehnički (održavanje objekta, trezorskih mašina, opreme),</a:t>
            </a:r>
          </a:p>
          <a:p>
            <a:r>
              <a:rPr lang="bs-Latn-BA" sz="2000" dirty="0" smtClean="0"/>
              <a:t>Informatički (programeri, baze, nadzor nad IT-jem),</a:t>
            </a:r>
          </a:p>
          <a:p>
            <a:r>
              <a:rPr lang="bs-Latn-BA" sz="2000" dirty="0" smtClean="0"/>
              <a:t>Sigurnosni (održavanje sigurnosti tehničke i fizičke),</a:t>
            </a:r>
          </a:p>
          <a:p>
            <a:r>
              <a:rPr lang="bs-Latn-BA" sz="2000" dirty="0" smtClean="0"/>
              <a:t>Posebni certifikati i vještine (pravosudni ispit, certifikat za reviziju, za sigurnost – odgovorna osoba, za upravljanje kvalitetom ISO standard)</a:t>
            </a:r>
          </a:p>
          <a:p>
            <a:r>
              <a:rPr lang="bs-Latn-BA" sz="2000" dirty="0" smtClean="0"/>
              <a:t>Znanje rada na računaru i engleski jezik (temelj za evropske integracije)</a:t>
            </a:r>
          </a:p>
          <a:p>
            <a:r>
              <a:rPr lang="bs-Latn-BA" sz="2000" dirty="0" smtClean="0"/>
              <a:t>Cca 360 uposlenih – preko 90% VSS, preko 30 magistara, 10 doktora nauka...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ABE42-E49C-456A-A2B6-DC336ACDD355}" type="slidenum">
              <a:rPr lang="en-GB" smtClean="0"/>
              <a:pPr/>
              <a:t>9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zaric design">
  <a:themeElements>
    <a:clrScheme name="Kozaric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ozaric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1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1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Kozaric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zaric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zaric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zaric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zaric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zaric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ozaric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ozaric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ozaric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ozaric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ozaric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ozaric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8887</TotalTime>
  <Words>704</Words>
  <Application>Microsoft Office PowerPoint</Application>
  <PresentationFormat>On-screen Show (4:3)</PresentationFormat>
  <Paragraphs>102</Paragraphs>
  <Slides>14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Calibri</vt:lpstr>
      <vt:lpstr>Tahoma</vt:lpstr>
      <vt:lpstr>Wingdings</vt:lpstr>
      <vt:lpstr>Kozaric design</vt:lpstr>
      <vt:lpstr>Šta je  centralna banka?</vt:lpstr>
      <vt:lpstr>Centralna banka – pojam</vt:lpstr>
      <vt:lpstr>Centralna banka – čime se bavi?</vt:lpstr>
      <vt:lpstr>Centralna banka Bosne i Hercegovine – čime se bavi?</vt:lpstr>
      <vt:lpstr>Centralna banka Bosne i Hercegovine – osnovni zadaci</vt:lpstr>
      <vt:lpstr>...drugim riječima</vt:lpstr>
      <vt:lpstr>Funkcije CBBiH – Šta ona radi</vt:lpstr>
      <vt:lpstr>Organizaciona shema CBBiH</vt:lpstr>
      <vt:lpstr>Poslovi, zanimanja i specijalistička znanja</vt:lpstr>
      <vt:lpstr>Uloga centralnih banаka u savremeno doba  – planovi CBBiH</vt:lpstr>
      <vt:lpstr>Uloga centralnih banaka u savremeno doba  – planovi CBBiH</vt:lpstr>
      <vt:lpstr>Aktivnosti CBBiH  - saradnja s obrazovnim institucijama </vt:lpstr>
      <vt:lpstr>CBBiH – Glavne jedinice i filijale</vt:lpstr>
      <vt:lpstr>Hvala na pažnji!</vt:lpstr>
    </vt:vector>
  </TitlesOfParts>
  <Company>Rak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EVC</dc:creator>
  <cp:lastModifiedBy>Almir Salihovic</cp:lastModifiedBy>
  <cp:revision>1016</cp:revision>
  <cp:lastPrinted>2018-05-14T06:31:20Z</cp:lastPrinted>
  <dcterms:created xsi:type="dcterms:W3CDTF">2006-08-29T08:29:35Z</dcterms:created>
  <dcterms:modified xsi:type="dcterms:W3CDTF">2019-10-24T10:24:50Z</dcterms:modified>
</cp:coreProperties>
</file>