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61" r:id="rId5"/>
    <p:sldId id="289" r:id="rId6"/>
    <p:sldId id="320" r:id="rId7"/>
    <p:sldId id="297" r:id="rId8"/>
    <p:sldId id="298" r:id="rId9"/>
    <p:sldId id="299" r:id="rId10"/>
    <p:sldId id="318" r:id="rId11"/>
    <p:sldId id="319" r:id="rId12"/>
    <p:sldId id="313" r:id="rId13"/>
    <p:sldId id="308" r:id="rId14"/>
    <p:sldId id="306" r:id="rId15"/>
    <p:sldId id="309" r:id="rId16"/>
    <p:sldId id="305" r:id="rId17"/>
    <p:sldId id="300" r:id="rId18"/>
    <p:sldId id="307" r:id="rId19"/>
    <p:sldId id="321" r:id="rId20"/>
    <p:sldId id="323" r:id="rId21"/>
    <p:sldId id="325" r:id="rId22"/>
    <p:sldId id="326" r:id="rId23"/>
    <p:sldId id="330" r:id="rId24"/>
    <p:sldId id="322" r:id="rId25"/>
    <p:sldId id="331" r:id="rId26"/>
    <p:sldId id="311" r:id="rId27"/>
    <p:sldId id="332" r:id="rId28"/>
    <p:sldId id="333" r:id="rId29"/>
    <p:sldId id="334" r:id="rId30"/>
    <p:sldId id="280" r:id="rId31"/>
  </p:sldIdLst>
  <p:sldSz cx="9144000" cy="6858000" type="screen4x3"/>
  <p:notesSz cx="6718300" cy="98552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4">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146FC2"/>
    <a:srgbClr val="0B6192"/>
    <a:srgbClr val="3E7E93"/>
    <a:srgbClr val="38D4D6"/>
    <a:srgbClr val="FFD624"/>
    <a:srgbClr val="3166CF"/>
    <a:srgbClr val="3E6FD2"/>
    <a:srgbClr val="2D5EC1"/>
    <a:srgbClr val="BDD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09" autoAdjust="0"/>
    <p:restoredTop sz="73710" autoAdjust="0"/>
  </p:normalViewPr>
  <p:slideViewPr>
    <p:cSldViewPr>
      <p:cViewPr varScale="1">
        <p:scale>
          <a:sx n="50" d="100"/>
          <a:sy n="50" d="100"/>
        </p:scale>
        <p:origin x="1560" y="54"/>
      </p:cViewPr>
      <p:guideLst>
        <p:guide orient="horz" pos="2160"/>
        <p:guide pos="2880"/>
      </p:guideLst>
    </p:cSldViewPr>
  </p:slideViewPr>
  <p:outlineViewPr>
    <p:cViewPr>
      <p:scale>
        <a:sx n="33" d="100"/>
        <a:sy n="33" d="100"/>
      </p:scale>
      <p:origin x="0" y="-2573"/>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cap="rnd" cmpd="sng" algn="ctr">
              <a:noFill/>
              <a:prstDash val="solid"/>
              <a:round/>
            </a:ln>
            <a:effectLst/>
          </c:spPr>
          <c:marker>
            <c:spPr>
              <a:solidFill>
                <a:schemeClr val="accent3">
                  <a:lumMod val="75000"/>
                </a:schemeClr>
              </a:solidFill>
              <a:ln w="9525" cap="flat" cmpd="sng" algn="ctr">
                <a:solidFill>
                  <a:schemeClr val="accent1">
                    <a:shade val="95000"/>
                    <a:satMod val="105000"/>
                  </a:schemeClr>
                </a:solidFill>
                <a:prstDash val="solid"/>
                <a:round/>
              </a:ln>
              <a:effectLst/>
            </c:spPr>
          </c:marker>
          <c:trendline>
            <c:spPr>
              <a:ln w="9525" cap="rnd" cmpd="sng" algn="ctr">
                <a:solidFill>
                  <a:schemeClr val="tx1">
                    <a:shade val="95000"/>
                    <a:satMod val="105000"/>
                  </a:schemeClr>
                </a:solidFill>
                <a:prstDash val="solid"/>
                <a:round/>
              </a:ln>
              <a:effectLst/>
            </c:spPr>
            <c:trendlineType val="linear"/>
            <c:dispRSqr val="1"/>
            <c:dispEq val="1"/>
            <c:trendlineLbl>
              <c:layout>
                <c:manualLayout>
                  <c:x val="8.262163410129289E-2"/>
                  <c:y val="-0.59132069981400137"/>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rendlineLbl>
          </c:trendline>
          <c:xVal>
            <c:numRef>
              <c:f>'De composition'!$D$5:$D$280</c:f>
              <c:numCache>
                <c:formatCode>General</c:formatCode>
                <c:ptCount val="276"/>
                <c:pt idx="0">
                  <c:v>10.860747468097681</c:v>
                </c:pt>
                <c:pt idx="1">
                  <c:v>10.841011260818293</c:v>
                </c:pt>
                <c:pt idx="2">
                  <c:v>9.7840281124988007</c:v>
                </c:pt>
                <c:pt idx="3">
                  <c:v>10.370267240463384</c:v>
                </c:pt>
                <c:pt idx="4">
                  <c:v>10.229765142747272</c:v>
                </c:pt>
                <c:pt idx="5">
                  <c:v>10.2396025825095</c:v>
                </c:pt>
                <c:pt idx="6">
                  <c:v>9.1527112591395472</c:v>
                </c:pt>
                <c:pt idx="7">
                  <c:v>10.018065457243564</c:v>
                </c:pt>
                <c:pt idx="8">
                  <c:v>9.8921737926358553</c:v>
                </c:pt>
                <c:pt idx="9">
                  <c:v>8.4390154103522139</c:v>
                </c:pt>
                <c:pt idx="10">
                  <c:v>9.0237698008928131</c:v>
                </c:pt>
                <c:pt idx="11">
                  <c:v>8.5756507609878057</c:v>
                </c:pt>
                <c:pt idx="12">
                  <c:v>8.467582690862903</c:v>
                </c:pt>
                <c:pt idx="13">
                  <c:v>8.6048377012682842</c:v>
                </c:pt>
                <c:pt idx="14">
                  <c:v>8.8490835185323391</c:v>
                </c:pt>
                <c:pt idx="15">
                  <c:v>9.6871954761710199</c:v>
                </c:pt>
                <c:pt idx="16">
                  <c:v>8.8629082951186273</c:v>
                </c:pt>
                <c:pt idx="17">
                  <c:v>10.405020129390525</c:v>
                </c:pt>
                <c:pt idx="18">
                  <c:v>9.6680183515312805</c:v>
                </c:pt>
                <c:pt idx="19">
                  <c:v>9.6594395171044081</c:v>
                </c:pt>
                <c:pt idx="20">
                  <c:v>9.4983723831922511</c:v>
                </c:pt>
                <c:pt idx="21">
                  <c:v>9.8486088910261387</c:v>
                </c:pt>
                <c:pt idx="22">
                  <c:v>9.9341137460778892</c:v>
                </c:pt>
                <c:pt idx="23">
                  <c:v>9.557045784877424</c:v>
                </c:pt>
                <c:pt idx="24">
                  <c:v>9.5438080995770971</c:v>
                </c:pt>
                <c:pt idx="25">
                  <c:v>10.803486287633305</c:v>
                </c:pt>
                <c:pt idx="26">
                  <c:v>9.5552058579554178</c:v>
                </c:pt>
                <c:pt idx="27">
                  <c:v>10.18267111473301</c:v>
                </c:pt>
                <c:pt idx="28">
                  <c:v>10.229007170467204</c:v>
                </c:pt>
                <c:pt idx="29">
                  <c:v>9.4367585558240492</c:v>
                </c:pt>
                <c:pt idx="30">
                  <c:v>11.700317478577288</c:v>
                </c:pt>
                <c:pt idx="31">
                  <c:v>11.197666624748212</c:v>
                </c:pt>
                <c:pt idx="32">
                  <c:v>10.825302995052983</c:v>
                </c:pt>
                <c:pt idx="33">
                  <c:v>10.686749622538334</c:v>
                </c:pt>
                <c:pt idx="34">
                  <c:v>11.879628954525057</c:v>
                </c:pt>
                <c:pt idx="35">
                  <c:v>10.137966613514083</c:v>
                </c:pt>
                <c:pt idx="36">
                  <c:v>10.11281611481661</c:v>
                </c:pt>
                <c:pt idx="37">
                  <c:v>10.061644482330784</c:v>
                </c:pt>
                <c:pt idx="38">
                  <c:v>10.692512933364407</c:v>
                </c:pt>
                <c:pt idx="39">
                  <c:v>10.340483626923641</c:v>
                </c:pt>
                <c:pt idx="40">
                  <c:v>10.613295173989181</c:v>
                </c:pt>
                <c:pt idx="41">
                  <c:v>11.280867296266445</c:v>
                </c:pt>
                <c:pt idx="42">
                  <c:v>10.633906432771306</c:v>
                </c:pt>
                <c:pt idx="43">
                  <c:v>9.9415537533425837</c:v>
                </c:pt>
                <c:pt idx="44">
                  <c:v>11.192610001903745</c:v>
                </c:pt>
                <c:pt idx="45">
                  <c:v>11.776458277189006</c:v>
                </c:pt>
                <c:pt idx="46">
                  <c:v>10.030076149635702</c:v>
                </c:pt>
                <c:pt idx="47">
                  <c:v>10.235700732236957</c:v>
                </c:pt>
                <c:pt idx="48">
                  <c:v>10.205922760324748</c:v>
                </c:pt>
                <c:pt idx="49">
                  <c:v>10.593003146862024</c:v>
                </c:pt>
                <c:pt idx="50">
                  <c:v>10.840815443476084</c:v>
                </c:pt>
                <c:pt idx="51">
                  <c:v>10.26750547073012</c:v>
                </c:pt>
                <c:pt idx="52">
                  <c:v>10.841813711270895</c:v>
                </c:pt>
                <c:pt idx="53">
                  <c:v>11.833885144484729</c:v>
                </c:pt>
                <c:pt idx="54">
                  <c:v>11.668723358823826</c:v>
                </c:pt>
                <c:pt idx="55">
                  <c:v>10.879442445131593</c:v>
                </c:pt>
                <c:pt idx="56">
                  <c:v>10.782055648578622</c:v>
                </c:pt>
                <c:pt idx="57">
                  <c:v>11.286564242500031</c:v>
                </c:pt>
                <c:pt idx="58">
                  <c:v>10.348974334993779</c:v>
                </c:pt>
                <c:pt idx="59">
                  <c:v>9.167745974343763</c:v>
                </c:pt>
                <c:pt idx="60">
                  <c:v>10.750406769818508</c:v>
                </c:pt>
                <c:pt idx="61">
                  <c:v>10.06951033636058</c:v>
                </c:pt>
                <c:pt idx="62">
                  <c:v>10.224991173463419</c:v>
                </c:pt>
                <c:pt idx="63">
                  <c:v>10.142898076314209</c:v>
                </c:pt>
                <c:pt idx="64">
                  <c:v>9.7514429866264454</c:v>
                </c:pt>
                <c:pt idx="65">
                  <c:v>10.582130046893191</c:v>
                </c:pt>
                <c:pt idx="66">
                  <c:v>10.99547796489535</c:v>
                </c:pt>
                <c:pt idx="67">
                  <c:v>10.514963616951515</c:v>
                </c:pt>
                <c:pt idx="68">
                  <c:v>9.3529677702259395</c:v>
                </c:pt>
                <c:pt idx="69">
                  <c:v>9.7912143100533413</c:v>
                </c:pt>
                <c:pt idx="70">
                  <c:v>11.32354303880569</c:v>
                </c:pt>
                <c:pt idx="71">
                  <c:v>8.9479361067086707</c:v>
                </c:pt>
                <c:pt idx="72">
                  <c:v>10.163695647987154</c:v>
                </c:pt>
                <c:pt idx="73">
                  <c:v>8.3539681303132713</c:v>
                </c:pt>
                <c:pt idx="74">
                  <c:v>8.3990851029359082</c:v>
                </c:pt>
                <c:pt idx="75">
                  <c:v>9.185842740375783</c:v>
                </c:pt>
                <c:pt idx="76">
                  <c:v>8.1645102687470423</c:v>
                </c:pt>
                <c:pt idx="77">
                  <c:v>9.1063123015521352</c:v>
                </c:pt>
                <c:pt idx="78">
                  <c:v>9.2237500588861003</c:v>
                </c:pt>
                <c:pt idx="79">
                  <c:v>9.0314529119165101</c:v>
                </c:pt>
                <c:pt idx="80">
                  <c:v>11.337619243070179</c:v>
                </c:pt>
                <c:pt idx="81">
                  <c:v>7.8168199657645525</c:v>
                </c:pt>
                <c:pt idx="82">
                  <c:v>8.7454436800985924</c:v>
                </c:pt>
                <c:pt idx="83">
                  <c:v>9.1079753652981541</c:v>
                </c:pt>
                <c:pt idx="84">
                  <c:v>10.585371540817363</c:v>
                </c:pt>
                <c:pt idx="85">
                  <c:v>9.735009727562824</c:v>
                </c:pt>
                <c:pt idx="86">
                  <c:v>9.1496344968587877</c:v>
                </c:pt>
                <c:pt idx="87">
                  <c:v>10.78359136464851</c:v>
                </c:pt>
                <c:pt idx="88">
                  <c:v>9.4891834957607593</c:v>
                </c:pt>
                <c:pt idx="89">
                  <c:v>8.6642329340655522</c:v>
                </c:pt>
                <c:pt idx="90">
                  <c:v>10.074958790275668</c:v>
                </c:pt>
                <c:pt idx="91">
                  <c:v>11.815065022510936</c:v>
                </c:pt>
                <c:pt idx="92">
                  <c:v>10.650720375249316</c:v>
                </c:pt>
                <c:pt idx="93">
                  <c:v>10.155024178351555</c:v>
                </c:pt>
                <c:pt idx="94">
                  <c:v>9.451559570017622</c:v>
                </c:pt>
                <c:pt idx="95">
                  <c:v>11.881574433286662</c:v>
                </c:pt>
                <c:pt idx="96">
                  <c:v>11.212752370173659</c:v>
                </c:pt>
                <c:pt idx="97">
                  <c:v>9.8800141963504853</c:v>
                </c:pt>
                <c:pt idx="98">
                  <c:v>11.535283647580895</c:v>
                </c:pt>
                <c:pt idx="99">
                  <c:v>9.8291949479542726</c:v>
                </c:pt>
                <c:pt idx="100">
                  <c:v>7.0950643772871311</c:v>
                </c:pt>
                <c:pt idx="101">
                  <c:v>6.9957661563048505</c:v>
                </c:pt>
                <c:pt idx="102">
                  <c:v>10.333742829451511</c:v>
                </c:pt>
                <c:pt idx="103">
                  <c:v>12.890630543590285</c:v>
                </c:pt>
                <c:pt idx="104">
                  <c:v>10.28588872104574</c:v>
                </c:pt>
                <c:pt idx="105">
                  <c:v>10.47627337642489</c:v>
                </c:pt>
                <c:pt idx="106">
                  <c:v>10.533694933322199</c:v>
                </c:pt>
                <c:pt idx="107">
                  <c:v>10.834134735626902</c:v>
                </c:pt>
                <c:pt idx="108">
                  <c:v>10.225498585311501</c:v>
                </c:pt>
                <c:pt idx="109">
                  <c:v>10.405928119767678</c:v>
                </c:pt>
                <c:pt idx="110">
                  <c:v>11.192003690737314</c:v>
                </c:pt>
                <c:pt idx="111">
                  <c:v>10.697701041830877</c:v>
                </c:pt>
                <c:pt idx="112">
                  <c:v>10.604354856111211</c:v>
                </c:pt>
                <c:pt idx="113">
                  <c:v>10.026589749670112</c:v>
                </c:pt>
                <c:pt idx="114">
                  <c:v>11.126012202256591</c:v>
                </c:pt>
                <c:pt idx="115">
                  <c:v>10.984360084726228</c:v>
                </c:pt>
                <c:pt idx="116">
                  <c:v>10.360944044643913</c:v>
                </c:pt>
                <c:pt idx="117">
                  <c:v>11.011026546020759</c:v>
                </c:pt>
                <c:pt idx="118">
                  <c:v>10.855898040716642</c:v>
                </c:pt>
                <c:pt idx="119">
                  <c:v>9.5085913957771986</c:v>
                </c:pt>
                <c:pt idx="120">
                  <c:v>11.804445164303226</c:v>
                </c:pt>
                <c:pt idx="121">
                  <c:v>10.147296104293922</c:v>
                </c:pt>
                <c:pt idx="122">
                  <c:v>10.625149300994275</c:v>
                </c:pt>
                <c:pt idx="123">
                  <c:v>11.478706621583544</c:v>
                </c:pt>
                <c:pt idx="124">
                  <c:v>8.4433313428177819</c:v>
                </c:pt>
                <c:pt idx="125">
                  <c:v>8.5053230188457505</c:v>
                </c:pt>
                <c:pt idx="126">
                  <c:v>8.6197497797413298</c:v>
                </c:pt>
                <c:pt idx="127">
                  <c:v>7.5320881435417224</c:v>
                </c:pt>
                <c:pt idx="128">
                  <c:v>9.1277193432878452</c:v>
                </c:pt>
                <c:pt idx="129">
                  <c:v>6.3835066348840055</c:v>
                </c:pt>
                <c:pt idx="130">
                  <c:v>9.4673828082958522</c:v>
                </c:pt>
                <c:pt idx="131">
                  <c:v>10.267435980441359</c:v>
                </c:pt>
                <c:pt idx="132">
                  <c:v>11.601915716029733</c:v>
                </c:pt>
                <c:pt idx="133">
                  <c:v>8.1820001362934054</c:v>
                </c:pt>
                <c:pt idx="134">
                  <c:v>10.606733567773487</c:v>
                </c:pt>
                <c:pt idx="135">
                  <c:v>12.542573453171803</c:v>
                </c:pt>
                <c:pt idx="136">
                  <c:v>9.6159388045295824</c:v>
                </c:pt>
                <c:pt idx="137">
                  <c:v>9.5871316194997398</c:v>
                </c:pt>
                <c:pt idx="138">
                  <c:v>11.716878041890478</c:v>
                </c:pt>
                <c:pt idx="139">
                  <c:v>10.325580318414149</c:v>
                </c:pt>
                <c:pt idx="140">
                  <c:v>11.664796405307863</c:v>
                </c:pt>
                <c:pt idx="141">
                  <c:v>11.383955083673268</c:v>
                </c:pt>
                <c:pt idx="142">
                  <c:v>9.8640188086257616</c:v>
                </c:pt>
                <c:pt idx="143">
                  <c:v>10.413102443661062</c:v>
                </c:pt>
                <c:pt idx="144">
                  <c:v>11.901827492778922</c:v>
                </c:pt>
                <c:pt idx="145">
                  <c:v>10.172254353874754</c:v>
                </c:pt>
                <c:pt idx="146">
                  <c:v>8.6704291673150955</c:v>
                </c:pt>
                <c:pt idx="147">
                  <c:v>11.402507738707861</c:v>
                </c:pt>
                <c:pt idx="148">
                  <c:v>11.047662580614597</c:v>
                </c:pt>
                <c:pt idx="149">
                  <c:v>9.2529208195113011</c:v>
                </c:pt>
                <c:pt idx="150">
                  <c:v>10.26500077311511</c:v>
                </c:pt>
                <c:pt idx="151">
                  <c:v>11.2397378386689</c:v>
                </c:pt>
                <c:pt idx="152">
                  <c:v>10.222922620168259</c:v>
                </c:pt>
                <c:pt idx="153">
                  <c:v>9.4686966150461345</c:v>
                </c:pt>
                <c:pt idx="154">
                  <c:v>9.7193844096597424</c:v>
                </c:pt>
                <c:pt idx="155">
                  <c:v>10.163387243975457</c:v>
                </c:pt>
                <c:pt idx="156">
                  <c:v>9.9599151438347722</c:v>
                </c:pt>
                <c:pt idx="157">
                  <c:v>10.728211090884793</c:v>
                </c:pt>
                <c:pt idx="158">
                  <c:v>9.3197327487473789</c:v>
                </c:pt>
                <c:pt idx="159">
                  <c:v>9.3595359383380359</c:v>
                </c:pt>
                <c:pt idx="160">
                  <c:v>8.9553190817639496</c:v>
                </c:pt>
                <c:pt idx="161">
                  <c:v>9.0760086591808911</c:v>
                </c:pt>
                <c:pt idx="162">
                  <c:v>9.2798664346247932</c:v>
                </c:pt>
                <c:pt idx="163">
                  <c:v>9.2756598380968249</c:v>
                </c:pt>
                <c:pt idx="164">
                  <c:v>8.740336742730447</c:v>
                </c:pt>
                <c:pt idx="165">
                  <c:v>9.6971396611393192</c:v>
                </c:pt>
                <c:pt idx="166">
                  <c:v>9.4179234851723361</c:v>
                </c:pt>
                <c:pt idx="167">
                  <c:v>9.1820437728210695</c:v>
                </c:pt>
                <c:pt idx="168">
                  <c:v>10.094851437314311</c:v>
                </c:pt>
                <c:pt idx="169">
                  <c:v>10.708846723703001</c:v>
                </c:pt>
                <c:pt idx="170">
                  <c:v>8.8196653493406529</c:v>
                </c:pt>
                <c:pt idx="171">
                  <c:v>10.563956570705491</c:v>
                </c:pt>
                <c:pt idx="172">
                  <c:v>11.368119321978934</c:v>
                </c:pt>
                <c:pt idx="173">
                  <c:v>11.485718694532013</c:v>
                </c:pt>
                <c:pt idx="174">
                  <c:v>8.9144917101913421</c:v>
                </c:pt>
                <c:pt idx="175">
                  <c:v>11.109473329472568</c:v>
                </c:pt>
                <c:pt idx="176">
                  <c:v>10.163155878532709</c:v>
                </c:pt>
                <c:pt idx="177">
                  <c:v>8.4407440192528309</c:v>
                </c:pt>
                <c:pt idx="178">
                  <c:v>10.385296227231626</c:v>
                </c:pt>
                <c:pt idx="179">
                  <c:v>10.927286492125569</c:v>
                </c:pt>
                <c:pt idx="180">
                  <c:v>9.3887375718779804</c:v>
                </c:pt>
                <c:pt idx="181">
                  <c:v>10.173323831842319</c:v>
                </c:pt>
                <c:pt idx="182">
                  <c:v>10.435144685882051</c:v>
                </c:pt>
                <c:pt idx="183">
                  <c:v>9.5966906162246648</c:v>
                </c:pt>
                <c:pt idx="184">
                  <c:v>9.7616935469182415</c:v>
                </c:pt>
                <c:pt idx="185">
                  <c:v>9.1280451292493527</c:v>
                </c:pt>
                <c:pt idx="186">
                  <c:v>9.987920608510958</c:v>
                </c:pt>
                <c:pt idx="187">
                  <c:v>11.196981082800477</c:v>
                </c:pt>
                <c:pt idx="188">
                  <c:v>10.201107579526868</c:v>
                </c:pt>
                <c:pt idx="189">
                  <c:v>10.765491038936457</c:v>
                </c:pt>
                <c:pt idx="190">
                  <c:v>9.5966906162246648</c:v>
                </c:pt>
                <c:pt idx="191">
                  <c:v>9.5653539365882487</c:v>
                </c:pt>
                <c:pt idx="192">
                  <c:v>9.1571505434620644</c:v>
                </c:pt>
                <c:pt idx="193">
                  <c:v>9.0237698008928131</c:v>
                </c:pt>
                <c:pt idx="194">
                  <c:v>10.414333176102122</c:v>
                </c:pt>
                <c:pt idx="195">
                  <c:v>9.6605876228562408</c:v>
                </c:pt>
                <c:pt idx="196">
                  <c:v>9.03741453682259</c:v>
                </c:pt>
                <c:pt idx="197">
                  <c:v>10.239674034047525</c:v>
                </c:pt>
                <c:pt idx="198">
                  <c:v>9.0297772681970923</c:v>
                </c:pt>
                <c:pt idx="199">
                  <c:v>9.7589241013447747</c:v>
                </c:pt>
                <c:pt idx="200">
                  <c:v>9.2415482991003763</c:v>
                </c:pt>
                <c:pt idx="201">
                  <c:v>9.9043371914907059</c:v>
                </c:pt>
                <c:pt idx="202">
                  <c:v>10.793988570223981</c:v>
                </c:pt>
                <c:pt idx="203">
                  <c:v>8.7949764316887702</c:v>
                </c:pt>
                <c:pt idx="204">
                  <c:v>10.406260843111291</c:v>
                </c:pt>
                <c:pt idx="205">
                  <c:v>11.047965097076188</c:v>
                </c:pt>
                <c:pt idx="206">
                  <c:v>9.3803362790795006</c:v>
                </c:pt>
                <c:pt idx="207">
                  <c:v>8.0765153275523289</c:v>
                </c:pt>
                <c:pt idx="208">
                  <c:v>8.1884113080790311</c:v>
                </c:pt>
                <c:pt idx="209">
                  <c:v>9.4796038589039462</c:v>
                </c:pt>
                <c:pt idx="210">
                  <c:v>9.547241088215463</c:v>
                </c:pt>
                <c:pt idx="211">
                  <c:v>9.5209818485628741</c:v>
                </c:pt>
                <c:pt idx="212">
                  <c:v>9.5172366633517687</c:v>
                </c:pt>
                <c:pt idx="213">
                  <c:v>9.5749834855640916</c:v>
                </c:pt>
                <c:pt idx="214">
                  <c:v>10.159369312438111</c:v>
                </c:pt>
                <c:pt idx="215">
                  <c:v>9.2129369978234479</c:v>
                </c:pt>
                <c:pt idx="216">
                  <c:v>9.2922889546233503</c:v>
                </c:pt>
                <c:pt idx="217">
                  <c:v>9.5880916415168311</c:v>
                </c:pt>
                <c:pt idx="218">
                  <c:v>9.7331736148664501</c:v>
                </c:pt>
                <c:pt idx="219">
                  <c:v>9.4967966935021444</c:v>
                </c:pt>
                <c:pt idx="220">
                  <c:v>9.7758814279309814</c:v>
                </c:pt>
                <c:pt idx="221">
                  <c:v>9.315150736328528</c:v>
                </c:pt>
                <c:pt idx="222">
                  <c:v>9.3587603770944554</c:v>
                </c:pt>
                <c:pt idx="223">
                  <c:v>10.201330329750538</c:v>
                </c:pt>
                <c:pt idx="224">
                  <c:v>10.708645586157767</c:v>
                </c:pt>
                <c:pt idx="225">
                  <c:v>10.115367911571628</c:v>
                </c:pt>
                <c:pt idx="226">
                  <c:v>10.0903404937493</c:v>
                </c:pt>
                <c:pt idx="227">
                  <c:v>6.576469569048224</c:v>
                </c:pt>
                <c:pt idx="228">
                  <c:v>11.087512719052368</c:v>
                </c:pt>
                <c:pt idx="229">
                  <c:v>10.401866031000361</c:v>
                </c:pt>
                <c:pt idx="230">
                  <c:v>9.7985158501695047</c:v>
                </c:pt>
                <c:pt idx="231">
                  <c:v>10.29896966259089</c:v>
                </c:pt>
                <c:pt idx="232">
                  <c:v>10.682972966908995</c:v>
                </c:pt>
                <c:pt idx="233">
                  <c:v>9.8074170837853938</c:v>
                </c:pt>
                <c:pt idx="234">
                  <c:v>9.061608318175784</c:v>
                </c:pt>
                <c:pt idx="235">
                  <c:v>9.3234904699088386</c:v>
                </c:pt>
                <c:pt idx="236">
                  <c:v>9.8012333184973723</c:v>
                </c:pt>
                <c:pt idx="237">
                  <c:v>10.071498871212288</c:v>
                </c:pt>
                <c:pt idx="238">
                  <c:v>9.1208532054746474</c:v>
                </c:pt>
                <c:pt idx="239">
                  <c:v>10.798350336996663</c:v>
                </c:pt>
                <c:pt idx="240">
                  <c:v>10.158013485079007</c:v>
                </c:pt>
                <c:pt idx="241">
                  <c:v>9.9491776784532444</c:v>
                </c:pt>
                <c:pt idx="242">
                  <c:v>10.112653875919479</c:v>
                </c:pt>
                <c:pt idx="243">
                  <c:v>9.6678917932826778</c:v>
                </c:pt>
                <c:pt idx="244">
                  <c:v>9.6335144138651199</c:v>
                </c:pt>
                <c:pt idx="245">
                  <c:v>9.8801165662128874</c:v>
                </c:pt>
                <c:pt idx="246">
                  <c:v>10.633111299906091</c:v>
                </c:pt>
                <c:pt idx="247">
                  <c:v>10.507420932551243</c:v>
                </c:pt>
                <c:pt idx="248">
                  <c:v>10.386931701960881</c:v>
                </c:pt>
                <c:pt idx="249">
                  <c:v>9.2923810823123922</c:v>
                </c:pt>
                <c:pt idx="250">
                  <c:v>10.165467127635536</c:v>
                </c:pt>
                <c:pt idx="251">
                  <c:v>10.171566227844085</c:v>
                </c:pt>
                <c:pt idx="252">
                  <c:v>10.853058309645082</c:v>
                </c:pt>
                <c:pt idx="253">
                  <c:v>10.73400250738888</c:v>
                </c:pt>
                <c:pt idx="254">
                  <c:v>10.628327179828563</c:v>
                </c:pt>
                <c:pt idx="255">
                  <c:v>10.327578124767458</c:v>
                </c:pt>
                <c:pt idx="256">
                  <c:v>11.559694540496222</c:v>
                </c:pt>
                <c:pt idx="257">
                  <c:v>11.012264670503114</c:v>
                </c:pt>
                <c:pt idx="258">
                  <c:v>10.265244560881653</c:v>
                </c:pt>
                <c:pt idx="259">
                  <c:v>10.192718424977759</c:v>
                </c:pt>
                <c:pt idx="260">
                  <c:v>10.875723740692331</c:v>
                </c:pt>
                <c:pt idx="261">
                  <c:v>11.129627832757077</c:v>
                </c:pt>
                <c:pt idx="262">
                  <c:v>11.079940125322574</c:v>
                </c:pt>
                <c:pt idx="263">
                  <c:v>10.617147892218444</c:v>
                </c:pt>
                <c:pt idx="264">
                  <c:v>10.320156331151617</c:v>
                </c:pt>
                <c:pt idx="265">
                  <c:v>10.841950650675424</c:v>
                </c:pt>
                <c:pt idx="266">
                  <c:v>10.062753697461577</c:v>
                </c:pt>
                <c:pt idx="267">
                  <c:v>8.884748726451182</c:v>
                </c:pt>
                <c:pt idx="268">
                  <c:v>9.835743900449609</c:v>
                </c:pt>
                <c:pt idx="269">
                  <c:v>10.191257121160007</c:v>
                </c:pt>
                <c:pt idx="270">
                  <c:v>9.9766915447945443</c:v>
                </c:pt>
                <c:pt idx="271">
                  <c:v>10.573084592635812</c:v>
                </c:pt>
                <c:pt idx="272">
                  <c:v>10.660031978225865</c:v>
                </c:pt>
                <c:pt idx="273">
                  <c:v>9.4175171297683136</c:v>
                </c:pt>
                <c:pt idx="274">
                  <c:v>8.990441550826862</c:v>
                </c:pt>
                <c:pt idx="275">
                  <c:v>10.342580841624276</c:v>
                </c:pt>
              </c:numCache>
            </c:numRef>
          </c:xVal>
          <c:yVal>
            <c:numRef>
              <c:f>'De composition'!$C$5:$C$280</c:f>
              <c:numCache>
                <c:formatCode>General</c:formatCode>
                <c:ptCount val="276"/>
                <c:pt idx="0">
                  <c:v>0.33431878827436601</c:v>
                </c:pt>
                <c:pt idx="1">
                  <c:v>0.45213713703914005</c:v>
                </c:pt>
                <c:pt idx="2">
                  <c:v>0.37818345729096237</c:v>
                </c:pt>
                <c:pt idx="3">
                  <c:v>0.49371414239583661</c:v>
                </c:pt>
                <c:pt idx="4">
                  <c:v>0.50353586376100445</c:v>
                </c:pt>
                <c:pt idx="5">
                  <c:v>0.42450875312611647</c:v>
                </c:pt>
                <c:pt idx="6">
                  <c:v>0.63135593220338981</c:v>
                </c:pt>
                <c:pt idx="7">
                  <c:v>0.31911004102015339</c:v>
                </c:pt>
                <c:pt idx="8">
                  <c:v>0.37466498103666246</c:v>
                </c:pt>
                <c:pt idx="9">
                  <c:v>0.32698961937716264</c:v>
                </c:pt>
                <c:pt idx="10">
                  <c:v>0.4037117377681369</c:v>
                </c:pt>
                <c:pt idx="11">
                  <c:v>0.25938502169402</c:v>
                </c:pt>
                <c:pt idx="12">
                  <c:v>0.66435477091214801</c:v>
                </c:pt>
                <c:pt idx="13">
                  <c:v>0.96702088677171127</c:v>
                </c:pt>
                <c:pt idx="14">
                  <c:v>0.87715269804822049</c:v>
                </c:pt>
                <c:pt idx="15">
                  <c:v>2.0024208566108008</c:v>
                </c:pt>
                <c:pt idx="16">
                  <c:v>1.0050955414012739</c:v>
                </c:pt>
                <c:pt idx="17">
                  <c:v>1.0455109765329296</c:v>
                </c:pt>
                <c:pt idx="18">
                  <c:v>0.97905593520627687</c:v>
                </c:pt>
                <c:pt idx="19">
                  <c:v>0.74344246601569974</c:v>
                </c:pt>
                <c:pt idx="20">
                  <c:v>0.54378467536362274</c:v>
                </c:pt>
                <c:pt idx="21">
                  <c:v>0.68143883372068459</c:v>
                </c:pt>
                <c:pt idx="22">
                  <c:v>0.93215982930850549</c:v>
                </c:pt>
                <c:pt idx="23">
                  <c:v>0.79517816742081449</c:v>
                </c:pt>
                <c:pt idx="24">
                  <c:v>0.89296460811004441</c:v>
                </c:pt>
                <c:pt idx="25">
                  <c:v>0.69314116116441693</c:v>
                </c:pt>
                <c:pt idx="26">
                  <c:v>0.48604618217877887</c:v>
                </c:pt>
                <c:pt idx="27">
                  <c:v>0.50754510041223855</c:v>
                </c:pt>
                <c:pt idx="28">
                  <c:v>0.52027441776493955</c:v>
                </c:pt>
                <c:pt idx="29">
                  <c:v>0.41153018100629934</c:v>
                </c:pt>
                <c:pt idx="30">
                  <c:v>0.59984246745709313</c:v>
                </c:pt>
                <c:pt idx="31">
                  <c:v>0.51493969298245612</c:v>
                </c:pt>
                <c:pt idx="32">
                  <c:v>0.53531435845416397</c:v>
                </c:pt>
                <c:pt idx="33">
                  <c:v>0.61653568491272959</c:v>
                </c:pt>
                <c:pt idx="34">
                  <c:v>0.64449711359210515</c:v>
                </c:pt>
                <c:pt idx="35">
                  <c:v>0.68965789994067628</c:v>
                </c:pt>
                <c:pt idx="36">
                  <c:v>0.67129010017439261</c:v>
                </c:pt>
                <c:pt idx="37">
                  <c:v>0.51107696247919066</c:v>
                </c:pt>
                <c:pt idx="38">
                  <c:v>0.55009653605905739</c:v>
                </c:pt>
                <c:pt idx="39">
                  <c:v>0.51393688834339979</c:v>
                </c:pt>
                <c:pt idx="40">
                  <c:v>0.62423780487804881</c:v>
                </c:pt>
                <c:pt idx="41">
                  <c:v>0.54594526421995204</c:v>
                </c:pt>
                <c:pt idx="42">
                  <c:v>0.56241720658011995</c:v>
                </c:pt>
                <c:pt idx="43">
                  <c:v>0.47025413939160571</c:v>
                </c:pt>
                <c:pt idx="44">
                  <c:v>0.44363015208287415</c:v>
                </c:pt>
                <c:pt idx="45">
                  <c:v>0.40862990964410845</c:v>
                </c:pt>
                <c:pt idx="46">
                  <c:v>0.39398211374950437</c:v>
                </c:pt>
                <c:pt idx="47">
                  <c:v>0.43836304293246298</c:v>
                </c:pt>
                <c:pt idx="48">
                  <c:v>0.44954365739201124</c:v>
                </c:pt>
                <c:pt idx="49">
                  <c:v>0.39021452766277759</c:v>
                </c:pt>
                <c:pt idx="50">
                  <c:v>0.40596909699782624</c:v>
                </c:pt>
                <c:pt idx="51">
                  <c:v>0.52181919255089981</c:v>
                </c:pt>
                <c:pt idx="52">
                  <c:v>0.54671909848573774</c:v>
                </c:pt>
                <c:pt idx="53">
                  <c:v>0.43363923247125397</c:v>
                </c:pt>
                <c:pt idx="54">
                  <c:v>0.47849117312316553</c:v>
                </c:pt>
                <c:pt idx="55">
                  <c:v>0.49589252741455325</c:v>
                </c:pt>
                <c:pt idx="56">
                  <c:v>0.46671789652952295</c:v>
                </c:pt>
                <c:pt idx="57">
                  <c:v>0.42579285956134083</c:v>
                </c:pt>
                <c:pt idx="58">
                  <c:v>0.48739791833466772</c:v>
                </c:pt>
                <c:pt idx="59">
                  <c:v>0.57372430345403314</c:v>
                </c:pt>
                <c:pt idx="60">
                  <c:v>0.51171514930652318</c:v>
                </c:pt>
                <c:pt idx="61">
                  <c:v>0.40771641538200915</c:v>
                </c:pt>
                <c:pt idx="62">
                  <c:v>0.62645011600928069</c:v>
                </c:pt>
                <c:pt idx="63">
                  <c:v>0.48240850059031876</c:v>
                </c:pt>
                <c:pt idx="64">
                  <c:v>0.72495488678037134</c:v>
                </c:pt>
                <c:pt idx="65">
                  <c:v>0.42613636363636365</c:v>
                </c:pt>
                <c:pt idx="66">
                  <c:v>0.41748875914368161</c:v>
                </c:pt>
                <c:pt idx="67">
                  <c:v>0.56284078886688549</c:v>
                </c:pt>
                <c:pt idx="68">
                  <c:v>1.4974421226046997</c:v>
                </c:pt>
                <c:pt idx="69">
                  <c:v>0.71319087044081453</c:v>
                </c:pt>
                <c:pt idx="70">
                  <c:v>1.6493165915380619</c:v>
                </c:pt>
                <c:pt idx="71">
                  <c:v>6.2792511700468012E-2</c:v>
                </c:pt>
                <c:pt idx="72">
                  <c:v>0.1202204748689485</c:v>
                </c:pt>
                <c:pt idx="73">
                  <c:v>0.10430892394631505</c:v>
                </c:pt>
                <c:pt idx="74">
                  <c:v>5.401755570560432E-2</c:v>
                </c:pt>
                <c:pt idx="75">
                  <c:v>0.12461569993851199</c:v>
                </c:pt>
                <c:pt idx="76">
                  <c:v>6.2322140011383038E-2</c:v>
                </c:pt>
                <c:pt idx="77">
                  <c:v>6.1029738126941853E-2</c:v>
                </c:pt>
                <c:pt idx="78">
                  <c:v>-4.7064627528367042E-2</c:v>
                </c:pt>
                <c:pt idx="79">
                  <c:v>0.1195886151638364</c:v>
                </c:pt>
                <c:pt idx="80">
                  <c:v>0.21199952335557673</c:v>
                </c:pt>
                <c:pt idx="81">
                  <c:v>0.18452860596293311</c:v>
                </c:pt>
                <c:pt idx="82">
                  <c:v>0.14215218083412925</c:v>
                </c:pt>
                <c:pt idx="83">
                  <c:v>0.16816218012628781</c:v>
                </c:pt>
                <c:pt idx="84">
                  <c:v>0.64095368122977348</c:v>
                </c:pt>
                <c:pt idx="85">
                  <c:v>0.42120835552399549</c:v>
                </c:pt>
                <c:pt idx="86">
                  <c:v>0.47997024758261608</c:v>
                </c:pt>
                <c:pt idx="87">
                  <c:v>0.58465877278477074</c:v>
                </c:pt>
                <c:pt idx="88">
                  <c:v>0.6092615012106537</c:v>
                </c:pt>
                <c:pt idx="89">
                  <c:v>0.51743784530386738</c:v>
                </c:pt>
                <c:pt idx="90">
                  <c:v>0.60751442651952314</c:v>
                </c:pt>
                <c:pt idx="91">
                  <c:v>0.73637405285529478</c:v>
                </c:pt>
                <c:pt idx="92">
                  <c:v>0.46048362267010873</c:v>
                </c:pt>
                <c:pt idx="93">
                  <c:v>0.66240279937791602</c:v>
                </c:pt>
                <c:pt idx="94">
                  <c:v>0.56183218101822752</c:v>
                </c:pt>
                <c:pt idx="95">
                  <c:v>0.64183347397252699</c:v>
                </c:pt>
                <c:pt idx="96">
                  <c:v>0.56863195128866328</c:v>
                </c:pt>
                <c:pt idx="97">
                  <c:v>0.62853194103194099</c:v>
                </c:pt>
                <c:pt idx="98">
                  <c:v>0.62356127947115714</c:v>
                </c:pt>
                <c:pt idx="99">
                  <c:v>0.74456053425247737</c:v>
                </c:pt>
                <c:pt idx="100">
                  <c:v>0.49917081260364843</c:v>
                </c:pt>
                <c:pt idx="101">
                  <c:v>0.51556776556776551</c:v>
                </c:pt>
                <c:pt idx="102">
                  <c:v>0.533151237277664</c:v>
                </c:pt>
                <c:pt idx="103">
                  <c:v>0.56746827239969844</c:v>
                </c:pt>
                <c:pt idx="104">
                  <c:v>0.11799017601309865</c:v>
                </c:pt>
                <c:pt idx="105">
                  <c:v>0.24619332280622602</c:v>
                </c:pt>
                <c:pt idx="106">
                  <c:v>0.29430244941427053</c:v>
                </c:pt>
                <c:pt idx="107">
                  <c:v>0.27713266171164957</c:v>
                </c:pt>
                <c:pt idx="108">
                  <c:v>0.29139792738604248</c:v>
                </c:pt>
                <c:pt idx="109">
                  <c:v>0.22042051126909695</c:v>
                </c:pt>
                <c:pt idx="110">
                  <c:v>0.36695704912609584</c:v>
                </c:pt>
                <c:pt idx="111">
                  <c:v>0.24388755818683056</c:v>
                </c:pt>
                <c:pt idx="112">
                  <c:v>0.29528652939717193</c:v>
                </c:pt>
                <c:pt idx="113">
                  <c:v>0.24199823165340406</c:v>
                </c:pt>
                <c:pt idx="114">
                  <c:v>0.49425016564823676</c:v>
                </c:pt>
                <c:pt idx="115">
                  <c:v>0.46046314360844853</c:v>
                </c:pt>
                <c:pt idx="116">
                  <c:v>0.36590614221068951</c:v>
                </c:pt>
                <c:pt idx="117">
                  <c:v>0.52149063398196172</c:v>
                </c:pt>
                <c:pt idx="118">
                  <c:v>0.63502382376203248</c:v>
                </c:pt>
                <c:pt idx="119">
                  <c:v>0.34486085343228201</c:v>
                </c:pt>
                <c:pt idx="120">
                  <c:v>0.4771304334832569</c:v>
                </c:pt>
                <c:pt idx="121">
                  <c:v>0.38069116840373013</c:v>
                </c:pt>
                <c:pt idx="122">
                  <c:v>0.51804067351847805</c:v>
                </c:pt>
                <c:pt idx="123">
                  <c:v>0.46624446376091727</c:v>
                </c:pt>
                <c:pt idx="124">
                  <c:v>0.78875968992248058</c:v>
                </c:pt>
                <c:pt idx="125">
                  <c:v>0.72131147540983609</c:v>
                </c:pt>
                <c:pt idx="126">
                  <c:v>0.50288808664259932</c:v>
                </c:pt>
                <c:pt idx="127">
                  <c:v>1.1472951258703803</c:v>
                </c:pt>
                <c:pt idx="128">
                  <c:v>0.90713587487781033</c:v>
                </c:pt>
                <c:pt idx="129">
                  <c:v>2.998310810810811</c:v>
                </c:pt>
                <c:pt idx="130">
                  <c:v>0.792514113370969</c:v>
                </c:pt>
                <c:pt idx="131">
                  <c:v>0.72567755385684507</c:v>
                </c:pt>
                <c:pt idx="132">
                  <c:v>0.20534823936252938</c:v>
                </c:pt>
                <c:pt idx="133">
                  <c:v>0.26398210290827739</c:v>
                </c:pt>
                <c:pt idx="134">
                  <c:v>0.21749245161609662</c:v>
                </c:pt>
                <c:pt idx="135">
                  <c:v>0.33364046741521669</c:v>
                </c:pt>
                <c:pt idx="136">
                  <c:v>0.51253166244500736</c:v>
                </c:pt>
                <c:pt idx="137">
                  <c:v>0.31627332601536773</c:v>
                </c:pt>
                <c:pt idx="138">
                  <c:v>0.29206354384133609</c:v>
                </c:pt>
                <c:pt idx="139">
                  <c:v>0.23361636560338328</c:v>
                </c:pt>
                <c:pt idx="140">
                  <c:v>0.34785783627288425</c:v>
                </c:pt>
                <c:pt idx="141">
                  <c:v>0.30089874857792948</c:v>
                </c:pt>
                <c:pt idx="142">
                  <c:v>0.13086445438468741</c:v>
                </c:pt>
                <c:pt idx="143">
                  <c:v>0.25425765175862797</c:v>
                </c:pt>
                <c:pt idx="144">
                  <c:v>0.28395781368615119</c:v>
                </c:pt>
                <c:pt idx="145">
                  <c:v>0.24431535904001223</c:v>
                </c:pt>
                <c:pt idx="146">
                  <c:v>8.9567604667124226E-2</c:v>
                </c:pt>
                <c:pt idx="147">
                  <c:v>0.21457128179929869</c:v>
                </c:pt>
                <c:pt idx="148">
                  <c:v>0.17468987372008216</c:v>
                </c:pt>
                <c:pt idx="149">
                  <c:v>0.15026353617632965</c:v>
                </c:pt>
                <c:pt idx="150">
                  <c:v>0.17297109021246954</c:v>
                </c:pt>
                <c:pt idx="151">
                  <c:v>0.16476772455483277</c:v>
                </c:pt>
                <c:pt idx="152">
                  <c:v>0.24190794492679915</c:v>
                </c:pt>
                <c:pt idx="153">
                  <c:v>0.58317886932344765</c:v>
                </c:pt>
                <c:pt idx="154">
                  <c:v>1.2180681613271624</c:v>
                </c:pt>
                <c:pt idx="155">
                  <c:v>1.4305212831585441</c:v>
                </c:pt>
                <c:pt idx="156">
                  <c:v>1.0726336184490337</c:v>
                </c:pt>
                <c:pt idx="157">
                  <c:v>0.95811506849315065</c:v>
                </c:pt>
                <c:pt idx="158">
                  <c:v>0.76792757260666911</c:v>
                </c:pt>
                <c:pt idx="159">
                  <c:v>0.82306830907054873</c:v>
                </c:pt>
                <c:pt idx="160">
                  <c:v>0.49877403535940124</c:v>
                </c:pt>
                <c:pt idx="161">
                  <c:v>0.7129131876930116</c:v>
                </c:pt>
                <c:pt idx="162">
                  <c:v>0.71688432835820892</c:v>
                </c:pt>
                <c:pt idx="163">
                  <c:v>0.65199063231850118</c:v>
                </c:pt>
                <c:pt idx="164">
                  <c:v>0.95040000000000002</c:v>
                </c:pt>
                <c:pt idx="165">
                  <c:v>0.33544342695593388</c:v>
                </c:pt>
                <c:pt idx="166">
                  <c:v>0.36109531161127811</c:v>
                </c:pt>
                <c:pt idx="167">
                  <c:v>0.3094331858862257</c:v>
                </c:pt>
                <c:pt idx="168">
                  <c:v>0.45395986456354775</c:v>
                </c:pt>
                <c:pt idx="169">
                  <c:v>0.42612290502793299</c:v>
                </c:pt>
                <c:pt idx="170">
                  <c:v>0.72672184451670119</c:v>
                </c:pt>
                <c:pt idx="171">
                  <c:v>0.43100687089941625</c:v>
                </c:pt>
                <c:pt idx="172">
                  <c:v>0.54468960575133785</c:v>
                </c:pt>
                <c:pt idx="173">
                  <c:v>0.39583418965021167</c:v>
                </c:pt>
                <c:pt idx="174">
                  <c:v>0.48353273289420623</c:v>
                </c:pt>
                <c:pt idx="175">
                  <c:v>0.45602610739360189</c:v>
                </c:pt>
                <c:pt idx="176">
                  <c:v>0.36737369841881989</c:v>
                </c:pt>
                <c:pt idx="177">
                  <c:v>0.62003454231433508</c:v>
                </c:pt>
                <c:pt idx="178">
                  <c:v>0.56074737492279181</c:v>
                </c:pt>
                <c:pt idx="179">
                  <c:v>0.48819039066008085</c:v>
                </c:pt>
                <c:pt idx="180">
                  <c:v>0.48172007027524472</c:v>
                </c:pt>
                <c:pt idx="181">
                  <c:v>0.55438060698606606</c:v>
                </c:pt>
                <c:pt idx="182">
                  <c:v>0.61977376230351111</c:v>
                </c:pt>
                <c:pt idx="183">
                  <c:v>0.66716499048654521</c:v>
                </c:pt>
                <c:pt idx="184">
                  <c:v>0.72067296612122611</c:v>
                </c:pt>
                <c:pt idx="185">
                  <c:v>0.72421281216069489</c:v>
                </c:pt>
                <c:pt idx="186">
                  <c:v>1.1261373035566584</c:v>
                </c:pt>
                <c:pt idx="187">
                  <c:v>1.3289809353998079</c:v>
                </c:pt>
                <c:pt idx="188">
                  <c:v>1.2656592284557977</c:v>
                </c:pt>
                <c:pt idx="189">
                  <c:v>0.9908779931584949</c:v>
                </c:pt>
                <c:pt idx="190">
                  <c:v>0.99266104919815168</c:v>
                </c:pt>
                <c:pt idx="191">
                  <c:v>1.0943065488711261</c:v>
                </c:pt>
                <c:pt idx="192">
                  <c:v>0.88863109048723898</c:v>
                </c:pt>
                <c:pt idx="193">
                  <c:v>1.0218124849361292</c:v>
                </c:pt>
                <c:pt idx="194">
                  <c:v>1.2684046319073619</c:v>
                </c:pt>
                <c:pt idx="195">
                  <c:v>0.81825715560655321</c:v>
                </c:pt>
                <c:pt idx="196">
                  <c:v>1.0223490252020921</c:v>
                </c:pt>
                <c:pt idx="197">
                  <c:v>1.2898328093741069</c:v>
                </c:pt>
                <c:pt idx="198">
                  <c:v>0.89446574029707715</c:v>
                </c:pt>
                <c:pt idx="199">
                  <c:v>0.96065403281719441</c:v>
                </c:pt>
                <c:pt idx="200">
                  <c:v>0.97828826209169328</c:v>
                </c:pt>
                <c:pt idx="201">
                  <c:v>1.2263076385072689</c:v>
                </c:pt>
                <c:pt idx="202">
                  <c:v>0.40384181254745827</c:v>
                </c:pt>
                <c:pt idx="203">
                  <c:v>0.58369943947886682</c:v>
                </c:pt>
                <c:pt idx="204">
                  <c:v>0.33989596564446861</c:v>
                </c:pt>
                <c:pt idx="205">
                  <c:v>0.33010697911360165</c:v>
                </c:pt>
                <c:pt idx="206">
                  <c:v>0.28887201552349617</c:v>
                </c:pt>
                <c:pt idx="207">
                  <c:v>0.53293971410814167</c:v>
                </c:pt>
                <c:pt idx="208">
                  <c:v>0.51931091969991661</c:v>
                </c:pt>
                <c:pt idx="209">
                  <c:v>1.9355996944232239</c:v>
                </c:pt>
                <c:pt idx="210">
                  <c:v>1.6371555047836641</c:v>
                </c:pt>
                <c:pt idx="211">
                  <c:v>1.4649270688265044</c:v>
                </c:pt>
                <c:pt idx="212">
                  <c:v>1.6302972336668629</c:v>
                </c:pt>
                <c:pt idx="213">
                  <c:v>1.8140277777777778</c:v>
                </c:pt>
                <c:pt idx="214">
                  <c:v>2.5815655001548468</c:v>
                </c:pt>
                <c:pt idx="215">
                  <c:v>1.4449431478156793</c:v>
                </c:pt>
                <c:pt idx="216">
                  <c:v>1.9168048645660587</c:v>
                </c:pt>
                <c:pt idx="217">
                  <c:v>0.48875942426319396</c:v>
                </c:pt>
                <c:pt idx="218">
                  <c:v>0.66065923642399815</c:v>
                </c:pt>
                <c:pt idx="219">
                  <c:v>1.5706991064053466</c:v>
                </c:pt>
                <c:pt idx="220">
                  <c:v>1.1721767780049988</c:v>
                </c:pt>
                <c:pt idx="221">
                  <c:v>1.1645204862674472</c:v>
                </c:pt>
                <c:pt idx="222">
                  <c:v>1.1756896551724139</c:v>
                </c:pt>
                <c:pt idx="223">
                  <c:v>0.45127881510078327</c:v>
                </c:pt>
                <c:pt idx="224">
                  <c:v>0.52660870342638744</c:v>
                </c:pt>
                <c:pt idx="225">
                  <c:v>0.32087378640776698</c:v>
                </c:pt>
                <c:pt idx="226">
                  <c:v>0.41449251316935587</c:v>
                </c:pt>
                <c:pt idx="227">
                  <c:v>0.54874651810584962</c:v>
                </c:pt>
                <c:pt idx="228">
                  <c:v>0.73671002295332821</c:v>
                </c:pt>
                <c:pt idx="229">
                  <c:v>0.55788098781932505</c:v>
                </c:pt>
                <c:pt idx="230">
                  <c:v>0.42877769756205919</c:v>
                </c:pt>
                <c:pt idx="231">
                  <c:v>0.49734024644805064</c:v>
                </c:pt>
                <c:pt idx="232">
                  <c:v>0.59981195679592725</c:v>
                </c:pt>
                <c:pt idx="233">
                  <c:v>0.33779172170849847</c:v>
                </c:pt>
                <c:pt idx="234">
                  <c:v>0.30923648178231611</c:v>
                </c:pt>
                <c:pt idx="235">
                  <c:v>0.49535631362743349</c:v>
                </c:pt>
                <c:pt idx="236">
                  <c:v>0.39083961010190521</c:v>
                </c:pt>
                <c:pt idx="237">
                  <c:v>0.46240331374952448</c:v>
                </c:pt>
                <c:pt idx="238">
                  <c:v>0.5273403324584427</c:v>
                </c:pt>
                <c:pt idx="239">
                  <c:v>0.5330608908868002</c:v>
                </c:pt>
                <c:pt idx="240">
                  <c:v>0.40779935651432336</c:v>
                </c:pt>
                <c:pt idx="241">
                  <c:v>0.65130164795796508</c:v>
                </c:pt>
                <c:pt idx="242">
                  <c:v>0.47491177544315094</c:v>
                </c:pt>
                <c:pt idx="243">
                  <c:v>0.37039615238577395</c:v>
                </c:pt>
                <c:pt idx="244">
                  <c:v>0.41040083835472885</c:v>
                </c:pt>
                <c:pt idx="245">
                  <c:v>0.49416521650117717</c:v>
                </c:pt>
                <c:pt idx="246">
                  <c:v>0.44190811358048498</c:v>
                </c:pt>
                <c:pt idx="247">
                  <c:v>0.46228065380200078</c:v>
                </c:pt>
                <c:pt idx="248">
                  <c:v>0.50608947676748994</c:v>
                </c:pt>
                <c:pt idx="249">
                  <c:v>0.4362966374942423</c:v>
                </c:pt>
                <c:pt idx="250">
                  <c:v>0.52693343593689879</c:v>
                </c:pt>
                <c:pt idx="251">
                  <c:v>0.43741634479329994</c:v>
                </c:pt>
                <c:pt idx="252">
                  <c:v>0.39079548092548172</c:v>
                </c:pt>
                <c:pt idx="253">
                  <c:v>0.50461974286336897</c:v>
                </c:pt>
                <c:pt idx="254">
                  <c:v>0.44175062972292189</c:v>
                </c:pt>
                <c:pt idx="255">
                  <c:v>0.4752977358984426</c:v>
                </c:pt>
                <c:pt idx="256">
                  <c:v>0.96582623964576098</c:v>
                </c:pt>
                <c:pt idx="257">
                  <c:v>0.90709913714879642</c:v>
                </c:pt>
                <c:pt idx="258">
                  <c:v>0.4703485740153916</c:v>
                </c:pt>
                <c:pt idx="259">
                  <c:v>0.34562677849333534</c:v>
                </c:pt>
                <c:pt idx="260">
                  <c:v>0.54269342057983627</c:v>
                </c:pt>
                <c:pt idx="261">
                  <c:v>0.53218115931397725</c:v>
                </c:pt>
                <c:pt idx="262">
                  <c:v>0.43164191991612316</c:v>
                </c:pt>
                <c:pt idx="263">
                  <c:v>0.51382595704033895</c:v>
                </c:pt>
                <c:pt idx="264">
                  <c:v>0.51549212209110684</c:v>
                </c:pt>
                <c:pt idx="265">
                  <c:v>0.55630758396744973</c:v>
                </c:pt>
                <c:pt idx="266">
                  <c:v>0.36238434315439388</c:v>
                </c:pt>
                <c:pt idx="267">
                  <c:v>0.54853898352028807</c:v>
                </c:pt>
                <c:pt idx="268">
                  <c:v>0.46565008025682181</c:v>
                </c:pt>
                <c:pt idx="269">
                  <c:v>0.4608721736848026</c:v>
                </c:pt>
                <c:pt idx="270">
                  <c:v>0.452251498675589</c:v>
                </c:pt>
                <c:pt idx="271">
                  <c:v>0.59105684814046944</c:v>
                </c:pt>
                <c:pt idx="272">
                  <c:v>0.46733774461495142</c:v>
                </c:pt>
                <c:pt idx="273">
                  <c:v>0.67988944887010239</c:v>
                </c:pt>
                <c:pt idx="274">
                  <c:v>0.56753052579117869</c:v>
                </c:pt>
                <c:pt idx="275">
                  <c:v>0.4142332237478244</c:v>
                </c:pt>
              </c:numCache>
            </c:numRef>
          </c:yVal>
          <c:smooth val="0"/>
          <c:extLst>
            <c:ext xmlns:c16="http://schemas.microsoft.com/office/drawing/2014/chart" uri="{C3380CC4-5D6E-409C-BE32-E72D297353CC}">
              <c16:uniqueId val="{00000000-FFBF-45B2-815F-5EC7F75931DA}"/>
            </c:ext>
          </c:extLst>
        </c:ser>
        <c:dLbls>
          <c:showLegendKey val="0"/>
          <c:showVal val="0"/>
          <c:showCatName val="0"/>
          <c:showSerName val="0"/>
          <c:showPercent val="0"/>
          <c:showBubbleSize val="0"/>
        </c:dLbls>
        <c:axId val="174872448"/>
        <c:axId val="174886912"/>
      </c:scatterChart>
      <c:valAx>
        <c:axId val="17487244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GB" sz="1600"/>
                  <a:t>Ln  GDP 2000</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74886912"/>
        <c:crosses val="autoZero"/>
        <c:crossBetween val="midCat"/>
      </c:valAx>
      <c:valAx>
        <c:axId val="174886912"/>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GB" sz="1600"/>
                  <a:t>GDP per</a:t>
                </a:r>
                <a:r>
                  <a:rPr lang="en-GB" sz="1600" baseline="0"/>
                  <a:t> head growth in PPS, 2000-2016</a:t>
                </a:r>
                <a:endParaRPr lang="en-GB" sz="1600"/>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74872448"/>
        <c:crosses val="autoZero"/>
        <c:crossBetween val="midCat"/>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'PPS per inha'!$C$292</c:f>
              <c:strCache>
                <c:ptCount val="1"/>
                <c:pt idx="0">
                  <c:v>COEFFICIENT OF VARIATION</c:v>
                </c:pt>
              </c:strCache>
            </c:strRef>
          </c:tx>
          <c:spPr>
            <a:ln w="28575" cap="rnd">
              <a:solidFill>
                <a:schemeClr val="accent2"/>
              </a:solidFill>
              <a:round/>
            </a:ln>
            <a:effectLst/>
          </c:spPr>
          <c:marker>
            <c:symbol val="none"/>
          </c:marker>
          <c:cat>
            <c:numRef>
              <c:f>'PPS per inha'!$D$289:$T$289</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'PPS per inha'!$D$292:$T$292</c:f>
              <c:numCache>
                <c:formatCode>_-* #,##0.00\ _€_-;\-* #,##0.00\ _€_-;_-* "-"??\ _€_-;_-@_-</c:formatCode>
                <c:ptCount val="17"/>
                <c:pt idx="0">
                  <c:v>0.38988625049983933</c:v>
                </c:pt>
                <c:pt idx="1">
                  <c:v>0.41112754742796453</c:v>
                </c:pt>
                <c:pt idx="2">
                  <c:v>0.42106877855037567</c:v>
                </c:pt>
                <c:pt idx="3">
                  <c:v>0.44010957664701694</c:v>
                </c:pt>
                <c:pt idx="4">
                  <c:v>0.43819324157408124</c:v>
                </c:pt>
                <c:pt idx="5">
                  <c:v>0.45002249465142696</c:v>
                </c:pt>
                <c:pt idx="6">
                  <c:v>0.45203453306994135</c:v>
                </c:pt>
                <c:pt idx="7">
                  <c:v>0.46834411011091731</c:v>
                </c:pt>
                <c:pt idx="8">
                  <c:v>0.47199618815868638</c:v>
                </c:pt>
                <c:pt idx="9">
                  <c:v>0.46192916728711991</c:v>
                </c:pt>
                <c:pt idx="10">
                  <c:v>0.46527295193102136</c:v>
                </c:pt>
                <c:pt idx="11">
                  <c:v>0.44541296396156216</c:v>
                </c:pt>
                <c:pt idx="12">
                  <c:v>0.43972972533746518</c:v>
                </c:pt>
                <c:pt idx="13">
                  <c:v>0.43962985566303531</c:v>
                </c:pt>
                <c:pt idx="14">
                  <c:v>0.42025686216512809</c:v>
                </c:pt>
                <c:pt idx="15">
                  <c:v>0.44829061581001389</c:v>
                </c:pt>
                <c:pt idx="16">
                  <c:v>0.43893260343376506</c:v>
                </c:pt>
              </c:numCache>
            </c:numRef>
          </c:val>
          <c:smooth val="0"/>
          <c:extLst>
            <c:ext xmlns:c16="http://schemas.microsoft.com/office/drawing/2014/chart" uri="{C3380CC4-5D6E-409C-BE32-E72D297353CC}">
              <c16:uniqueId val="{00000000-3C31-413C-9294-4E9645683DA2}"/>
            </c:ext>
          </c:extLst>
        </c:ser>
        <c:dLbls>
          <c:showLegendKey val="0"/>
          <c:showVal val="0"/>
          <c:showCatName val="0"/>
          <c:showSerName val="0"/>
          <c:showPercent val="0"/>
          <c:showBubbleSize val="0"/>
        </c:dLbls>
        <c:smooth val="0"/>
        <c:axId val="226716672"/>
        <c:axId val="226730752"/>
      </c:lineChart>
      <c:catAx>
        <c:axId val="22671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26730752"/>
        <c:crosses val="autoZero"/>
        <c:auto val="1"/>
        <c:lblAlgn val="ctr"/>
        <c:lblOffset val="100"/>
        <c:noMultiLvlLbl val="0"/>
      </c:catAx>
      <c:valAx>
        <c:axId val="226730752"/>
        <c:scaling>
          <c:orientation val="minMax"/>
          <c:min val="0.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Coefficient of variation</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_-* #,##0.00\ _€_-;\-* #,##0.0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6716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4D20C-DE84-4500-B12D-C5A994C2843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A6C8DF6-2214-4B93-A65A-291B423FB9B6}">
      <dgm:prSet phldrT="[Text]" custT="1"/>
      <dgm:spPr/>
      <dgm:t>
        <a:bodyPr/>
        <a:lstStyle/>
        <a:p>
          <a:r>
            <a:rPr lang="en-US" sz="1600" dirty="0" smtClean="0">
              <a:solidFill>
                <a:schemeClr val="accent2"/>
              </a:solidFill>
            </a:rPr>
            <a:t>Accountability</a:t>
          </a:r>
          <a:endParaRPr lang="en-US" sz="1600" dirty="0">
            <a:solidFill>
              <a:schemeClr val="accent2"/>
            </a:solidFill>
          </a:endParaRPr>
        </a:p>
      </dgm:t>
    </dgm:pt>
    <dgm:pt modelId="{BB0674AC-BD4D-462B-8F7B-05095FA9F681}" type="parTrans" cxnId="{519EDAD2-ACCB-4802-847F-DD9F1E49303D}">
      <dgm:prSet/>
      <dgm:spPr/>
      <dgm:t>
        <a:bodyPr/>
        <a:lstStyle/>
        <a:p>
          <a:endParaRPr lang="en-US" sz="2400">
            <a:solidFill>
              <a:schemeClr val="accent2"/>
            </a:solidFill>
          </a:endParaRPr>
        </a:p>
      </dgm:t>
    </dgm:pt>
    <dgm:pt modelId="{9141BD30-D2F0-46EE-A0FC-DE49E4315071}" type="sibTrans" cxnId="{519EDAD2-ACCB-4802-847F-DD9F1E49303D}">
      <dgm:prSet/>
      <dgm:spPr/>
      <dgm:t>
        <a:bodyPr/>
        <a:lstStyle/>
        <a:p>
          <a:endParaRPr lang="en-US" sz="2400">
            <a:solidFill>
              <a:schemeClr val="accent2"/>
            </a:solidFill>
          </a:endParaRPr>
        </a:p>
      </dgm:t>
    </dgm:pt>
    <dgm:pt modelId="{D8F82C2E-9EE0-4CA5-B946-911669C02183}">
      <dgm:prSet phldrT="[Text]" custT="1"/>
      <dgm:spPr/>
      <dgm:t>
        <a:bodyPr/>
        <a:lstStyle/>
        <a:p>
          <a:r>
            <a:rPr lang="en-US" sz="1600" dirty="0" smtClean="0">
              <a:solidFill>
                <a:schemeClr val="accent2"/>
              </a:solidFill>
            </a:rPr>
            <a:t>Stability</a:t>
          </a:r>
          <a:endParaRPr lang="en-US" sz="1600" dirty="0">
            <a:solidFill>
              <a:schemeClr val="accent2"/>
            </a:solidFill>
          </a:endParaRPr>
        </a:p>
      </dgm:t>
    </dgm:pt>
    <dgm:pt modelId="{2A373A1D-185E-4D3B-B8DF-24246A2750E7}" type="parTrans" cxnId="{BAE3A8B2-92AA-45C2-B6F7-B086F14C6AB5}">
      <dgm:prSet/>
      <dgm:spPr/>
      <dgm:t>
        <a:bodyPr/>
        <a:lstStyle/>
        <a:p>
          <a:endParaRPr lang="en-US" sz="2400">
            <a:solidFill>
              <a:schemeClr val="accent2"/>
            </a:solidFill>
          </a:endParaRPr>
        </a:p>
      </dgm:t>
    </dgm:pt>
    <dgm:pt modelId="{71EEC318-6191-4A38-9B44-65BF5F5ED1FF}" type="sibTrans" cxnId="{BAE3A8B2-92AA-45C2-B6F7-B086F14C6AB5}">
      <dgm:prSet/>
      <dgm:spPr/>
      <dgm:t>
        <a:bodyPr/>
        <a:lstStyle/>
        <a:p>
          <a:endParaRPr lang="en-US" sz="2400">
            <a:solidFill>
              <a:schemeClr val="accent2"/>
            </a:solidFill>
          </a:endParaRPr>
        </a:p>
      </dgm:t>
    </dgm:pt>
    <dgm:pt modelId="{C75084AE-8A13-4FBD-8CD0-04420E97467D}">
      <dgm:prSet phldrT="[Text]" custT="1"/>
      <dgm:spPr/>
      <dgm:t>
        <a:bodyPr/>
        <a:lstStyle/>
        <a:p>
          <a:r>
            <a:rPr lang="en-US" sz="1600" dirty="0" smtClean="0">
              <a:solidFill>
                <a:schemeClr val="accent2"/>
              </a:solidFill>
            </a:rPr>
            <a:t>Govt. Effectiveness</a:t>
          </a:r>
          <a:endParaRPr lang="en-US" sz="1600" dirty="0">
            <a:solidFill>
              <a:schemeClr val="accent2"/>
            </a:solidFill>
          </a:endParaRPr>
        </a:p>
      </dgm:t>
    </dgm:pt>
    <dgm:pt modelId="{BF1EE4C1-9810-4329-ACE0-593492B579EF}" type="parTrans" cxnId="{897AA4EB-3130-4DA1-A754-728BE278B9D9}">
      <dgm:prSet/>
      <dgm:spPr/>
      <dgm:t>
        <a:bodyPr/>
        <a:lstStyle/>
        <a:p>
          <a:endParaRPr lang="en-US" sz="2400">
            <a:solidFill>
              <a:schemeClr val="accent2"/>
            </a:solidFill>
          </a:endParaRPr>
        </a:p>
      </dgm:t>
    </dgm:pt>
    <dgm:pt modelId="{1AC9A35A-C9B1-4AC3-AD04-BC80177B63B5}" type="sibTrans" cxnId="{897AA4EB-3130-4DA1-A754-728BE278B9D9}">
      <dgm:prSet/>
      <dgm:spPr/>
      <dgm:t>
        <a:bodyPr/>
        <a:lstStyle/>
        <a:p>
          <a:endParaRPr lang="en-US" sz="2400">
            <a:solidFill>
              <a:schemeClr val="accent2"/>
            </a:solidFill>
          </a:endParaRPr>
        </a:p>
      </dgm:t>
    </dgm:pt>
    <dgm:pt modelId="{2050ADCB-942F-4E00-B938-821E19B3ED2F}">
      <dgm:prSet phldrT="[Text]" custT="1"/>
      <dgm:spPr/>
      <dgm:t>
        <a:bodyPr/>
        <a:lstStyle/>
        <a:p>
          <a:r>
            <a:rPr lang="en-US" sz="1600" dirty="0" smtClean="0">
              <a:solidFill>
                <a:schemeClr val="accent2"/>
              </a:solidFill>
            </a:rPr>
            <a:t>Regulation</a:t>
          </a:r>
          <a:endParaRPr lang="en-US" sz="1600" dirty="0">
            <a:solidFill>
              <a:schemeClr val="accent2"/>
            </a:solidFill>
          </a:endParaRPr>
        </a:p>
      </dgm:t>
    </dgm:pt>
    <dgm:pt modelId="{9AB7FE91-7CA4-40A0-8EB1-619B402522A8}" type="parTrans" cxnId="{50E4E04A-E88E-4D60-BDB6-0426C6EBBEA0}">
      <dgm:prSet/>
      <dgm:spPr/>
      <dgm:t>
        <a:bodyPr/>
        <a:lstStyle/>
        <a:p>
          <a:endParaRPr lang="en-US" sz="2400">
            <a:solidFill>
              <a:schemeClr val="accent2"/>
            </a:solidFill>
          </a:endParaRPr>
        </a:p>
      </dgm:t>
    </dgm:pt>
    <dgm:pt modelId="{59954979-2CF8-483A-BA87-6FF66880A2ED}" type="sibTrans" cxnId="{50E4E04A-E88E-4D60-BDB6-0426C6EBBEA0}">
      <dgm:prSet/>
      <dgm:spPr/>
      <dgm:t>
        <a:bodyPr/>
        <a:lstStyle/>
        <a:p>
          <a:endParaRPr lang="en-US" sz="2400">
            <a:solidFill>
              <a:schemeClr val="accent2"/>
            </a:solidFill>
          </a:endParaRPr>
        </a:p>
      </dgm:t>
    </dgm:pt>
    <dgm:pt modelId="{FBDF6AC4-2472-4DD8-ABC8-8A9D15BA5688}">
      <dgm:prSet phldrT="[Text]" custT="1"/>
      <dgm:spPr/>
      <dgm:t>
        <a:bodyPr/>
        <a:lstStyle/>
        <a:p>
          <a:r>
            <a:rPr lang="en-US" sz="1600" dirty="0" smtClean="0">
              <a:solidFill>
                <a:schemeClr val="accent2"/>
              </a:solidFill>
            </a:rPr>
            <a:t>Rule of Law</a:t>
          </a:r>
          <a:endParaRPr lang="en-US" sz="1600" dirty="0">
            <a:solidFill>
              <a:schemeClr val="accent2"/>
            </a:solidFill>
          </a:endParaRPr>
        </a:p>
      </dgm:t>
    </dgm:pt>
    <dgm:pt modelId="{B58DBD85-5D30-469F-87B4-29FC48E1AE6E}" type="parTrans" cxnId="{3D454171-3903-4151-84EB-A9D16ABC32DB}">
      <dgm:prSet/>
      <dgm:spPr/>
      <dgm:t>
        <a:bodyPr/>
        <a:lstStyle/>
        <a:p>
          <a:endParaRPr lang="en-US" sz="2400">
            <a:solidFill>
              <a:schemeClr val="accent2"/>
            </a:solidFill>
          </a:endParaRPr>
        </a:p>
      </dgm:t>
    </dgm:pt>
    <dgm:pt modelId="{FA04B647-C02C-4508-BE30-355A570B8E2D}" type="sibTrans" cxnId="{3D454171-3903-4151-84EB-A9D16ABC32DB}">
      <dgm:prSet/>
      <dgm:spPr/>
      <dgm:t>
        <a:bodyPr/>
        <a:lstStyle/>
        <a:p>
          <a:endParaRPr lang="en-US" sz="2400">
            <a:solidFill>
              <a:schemeClr val="accent2"/>
            </a:solidFill>
          </a:endParaRPr>
        </a:p>
      </dgm:t>
    </dgm:pt>
    <dgm:pt modelId="{4DBADA69-B0AF-4329-865E-E0F5B103DE3D}">
      <dgm:prSet phldrT="[Text]" custT="1"/>
      <dgm:spPr/>
      <dgm:t>
        <a:bodyPr/>
        <a:lstStyle/>
        <a:p>
          <a:r>
            <a:rPr lang="en-US" sz="1600" dirty="0" smtClean="0">
              <a:solidFill>
                <a:schemeClr val="accent2"/>
              </a:solidFill>
            </a:rPr>
            <a:t>Control of Corruption</a:t>
          </a:r>
          <a:endParaRPr lang="en-US" sz="1600" dirty="0">
            <a:solidFill>
              <a:schemeClr val="accent2"/>
            </a:solidFill>
          </a:endParaRPr>
        </a:p>
      </dgm:t>
    </dgm:pt>
    <dgm:pt modelId="{BFD7BB33-9E3E-4FF7-B2BB-C2E27F4A8D6D}" type="parTrans" cxnId="{B5DA7550-4E63-4F2C-8912-D5D86B7BC45C}">
      <dgm:prSet/>
      <dgm:spPr/>
      <dgm:t>
        <a:bodyPr/>
        <a:lstStyle/>
        <a:p>
          <a:endParaRPr lang="en-US" sz="2400">
            <a:solidFill>
              <a:schemeClr val="accent2"/>
            </a:solidFill>
          </a:endParaRPr>
        </a:p>
      </dgm:t>
    </dgm:pt>
    <dgm:pt modelId="{33AD7726-EED5-45D3-A07C-9037AEF80549}" type="sibTrans" cxnId="{B5DA7550-4E63-4F2C-8912-D5D86B7BC45C}">
      <dgm:prSet/>
      <dgm:spPr/>
      <dgm:t>
        <a:bodyPr/>
        <a:lstStyle/>
        <a:p>
          <a:endParaRPr lang="en-US" sz="2400">
            <a:solidFill>
              <a:schemeClr val="accent2"/>
            </a:solidFill>
          </a:endParaRPr>
        </a:p>
      </dgm:t>
    </dgm:pt>
    <dgm:pt modelId="{180DE38F-447E-493D-A9F4-9FD71A4D01FB}" type="pres">
      <dgm:prSet presAssocID="{6ED4D20C-DE84-4500-B12D-C5A994C28431}" presName="cycle" presStyleCnt="0">
        <dgm:presLayoutVars>
          <dgm:dir/>
          <dgm:resizeHandles val="exact"/>
        </dgm:presLayoutVars>
      </dgm:prSet>
      <dgm:spPr/>
      <dgm:t>
        <a:bodyPr/>
        <a:lstStyle/>
        <a:p>
          <a:endParaRPr lang="en-US"/>
        </a:p>
      </dgm:t>
    </dgm:pt>
    <dgm:pt modelId="{33353D6B-F0CF-4C34-B0B1-5CCB94382598}" type="pres">
      <dgm:prSet presAssocID="{3A6C8DF6-2214-4B93-A65A-291B423FB9B6}" presName="node" presStyleLbl="node1" presStyleIdx="0" presStyleCnt="6" custScaleX="221759" custScaleY="178017" custRadScaleRad="121143" custRadScaleInc="-11437">
        <dgm:presLayoutVars>
          <dgm:bulletEnabled val="1"/>
        </dgm:presLayoutVars>
      </dgm:prSet>
      <dgm:spPr/>
      <dgm:t>
        <a:bodyPr/>
        <a:lstStyle/>
        <a:p>
          <a:endParaRPr lang="en-US"/>
        </a:p>
      </dgm:t>
    </dgm:pt>
    <dgm:pt modelId="{B298C9C8-72DC-4084-A723-D4D761802FA8}" type="pres">
      <dgm:prSet presAssocID="{3A6C8DF6-2214-4B93-A65A-291B423FB9B6}" presName="spNode" presStyleCnt="0"/>
      <dgm:spPr/>
    </dgm:pt>
    <dgm:pt modelId="{C3DBD6C9-15B0-4982-8E83-7FBFF45FFF1B}" type="pres">
      <dgm:prSet presAssocID="{9141BD30-D2F0-46EE-A0FC-DE49E4315071}" presName="sibTrans" presStyleLbl="sibTrans1D1" presStyleIdx="0" presStyleCnt="6"/>
      <dgm:spPr/>
      <dgm:t>
        <a:bodyPr/>
        <a:lstStyle/>
        <a:p>
          <a:endParaRPr lang="en-US"/>
        </a:p>
      </dgm:t>
    </dgm:pt>
    <dgm:pt modelId="{663B5C9E-C43B-4446-B055-BC5CBECC34E4}" type="pres">
      <dgm:prSet presAssocID="{D8F82C2E-9EE0-4CA5-B946-911669C02183}" presName="node" presStyleLbl="node1" presStyleIdx="1" presStyleCnt="6" custScaleX="152979" custScaleY="173355" custRadScaleRad="76163" custRadScaleInc="-20108">
        <dgm:presLayoutVars>
          <dgm:bulletEnabled val="1"/>
        </dgm:presLayoutVars>
      </dgm:prSet>
      <dgm:spPr/>
      <dgm:t>
        <a:bodyPr/>
        <a:lstStyle/>
        <a:p>
          <a:endParaRPr lang="en-US"/>
        </a:p>
      </dgm:t>
    </dgm:pt>
    <dgm:pt modelId="{C6D22596-D37B-4FA7-806A-CE0481A2A357}" type="pres">
      <dgm:prSet presAssocID="{D8F82C2E-9EE0-4CA5-B946-911669C02183}" presName="spNode" presStyleCnt="0"/>
      <dgm:spPr/>
    </dgm:pt>
    <dgm:pt modelId="{40B30E62-E44D-4316-80E6-2309D851FD96}" type="pres">
      <dgm:prSet presAssocID="{71EEC318-6191-4A38-9B44-65BF5F5ED1FF}" presName="sibTrans" presStyleLbl="sibTrans1D1" presStyleIdx="1" presStyleCnt="6"/>
      <dgm:spPr/>
      <dgm:t>
        <a:bodyPr/>
        <a:lstStyle/>
        <a:p>
          <a:endParaRPr lang="en-US"/>
        </a:p>
      </dgm:t>
    </dgm:pt>
    <dgm:pt modelId="{24E5E68A-93B5-4775-981C-2D6E2C0D1634}" type="pres">
      <dgm:prSet presAssocID="{C75084AE-8A13-4FBD-8CD0-04420E97467D}" presName="node" presStyleLbl="node1" presStyleIdx="2" presStyleCnt="6" custScaleX="181734" custScaleY="156871" custRadScaleRad="71005" custRadScaleInc="-33064">
        <dgm:presLayoutVars>
          <dgm:bulletEnabled val="1"/>
        </dgm:presLayoutVars>
      </dgm:prSet>
      <dgm:spPr/>
      <dgm:t>
        <a:bodyPr/>
        <a:lstStyle/>
        <a:p>
          <a:endParaRPr lang="en-US"/>
        </a:p>
      </dgm:t>
    </dgm:pt>
    <dgm:pt modelId="{A0992F35-61FE-474B-9832-D73F20743892}" type="pres">
      <dgm:prSet presAssocID="{C75084AE-8A13-4FBD-8CD0-04420E97467D}" presName="spNode" presStyleCnt="0"/>
      <dgm:spPr/>
    </dgm:pt>
    <dgm:pt modelId="{6B97F14D-A1CA-4B89-86FA-72A0CA48987F}" type="pres">
      <dgm:prSet presAssocID="{1AC9A35A-C9B1-4AC3-AD04-BC80177B63B5}" presName="sibTrans" presStyleLbl="sibTrans1D1" presStyleIdx="2" presStyleCnt="6"/>
      <dgm:spPr/>
      <dgm:t>
        <a:bodyPr/>
        <a:lstStyle/>
        <a:p>
          <a:endParaRPr lang="en-US"/>
        </a:p>
      </dgm:t>
    </dgm:pt>
    <dgm:pt modelId="{C11E9A32-6F0C-4847-AC4C-C17158A44865}" type="pres">
      <dgm:prSet presAssocID="{2050ADCB-942F-4E00-B938-821E19B3ED2F}" presName="node" presStyleLbl="node1" presStyleIdx="3" presStyleCnt="6" custScaleX="205324" custScaleY="152626" custRadScaleRad="98915" custRadScaleInc="25898">
        <dgm:presLayoutVars>
          <dgm:bulletEnabled val="1"/>
        </dgm:presLayoutVars>
      </dgm:prSet>
      <dgm:spPr/>
      <dgm:t>
        <a:bodyPr/>
        <a:lstStyle/>
        <a:p>
          <a:endParaRPr lang="en-US"/>
        </a:p>
      </dgm:t>
    </dgm:pt>
    <dgm:pt modelId="{5B0C9C41-3B9F-4DE9-B86A-42953AD2AE53}" type="pres">
      <dgm:prSet presAssocID="{2050ADCB-942F-4E00-B938-821E19B3ED2F}" presName="spNode" presStyleCnt="0"/>
      <dgm:spPr/>
    </dgm:pt>
    <dgm:pt modelId="{B89530B9-83CF-4869-B571-58EF615A7AE5}" type="pres">
      <dgm:prSet presAssocID="{59954979-2CF8-483A-BA87-6FF66880A2ED}" presName="sibTrans" presStyleLbl="sibTrans1D1" presStyleIdx="3" presStyleCnt="6"/>
      <dgm:spPr/>
      <dgm:t>
        <a:bodyPr/>
        <a:lstStyle/>
        <a:p>
          <a:endParaRPr lang="en-US"/>
        </a:p>
      </dgm:t>
    </dgm:pt>
    <dgm:pt modelId="{07FAE7F4-C42C-4D9C-B08D-38E96909C81E}" type="pres">
      <dgm:prSet presAssocID="{FBDF6AC4-2472-4DD8-ABC8-8A9D15BA5688}" presName="node" presStyleLbl="node1" presStyleIdx="4" presStyleCnt="6" custScaleX="174408" custScaleY="164855" custRadScaleRad="83968" custRadScaleInc="45769">
        <dgm:presLayoutVars>
          <dgm:bulletEnabled val="1"/>
        </dgm:presLayoutVars>
      </dgm:prSet>
      <dgm:spPr/>
      <dgm:t>
        <a:bodyPr/>
        <a:lstStyle/>
        <a:p>
          <a:endParaRPr lang="en-US"/>
        </a:p>
      </dgm:t>
    </dgm:pt>
    <dgm:pt modelId="{84284DFA-E2CC-42AC-800A-32A5D59188E6}" type="pres">
      <dgm:prSet presAssocID="{FBDF6AC4-2472-4DD8-ABC8-8A9D15BA5688}" presName="spNode" presStyleCnt="0"/>
      <dgm:spPr/>
    </dgm:pt>
    <dgm:pt modelId="{D488057E-B29A-43FB-9772-C2CFC9882A85}" type="pres">
      <dgm:prSet presAssocID="{FA04B647-C02C-4508-BE30-355A570B8E2D}" presName="sibTrans" presStyleLbl="sibTrans1D1" presStyleIdx="4" presStyleCnt="6"/>
      <dgm:spPr/>
      <dgm:t>
        <a:bodyPr/>
        <a:lstStyle/>
        <a:p>
          <a:endParaRPr lang="en-US"/>
        </a:p>
      </dgm:t>
    </dgm:pt>
    <dgm:pt modelId="{4B91E2A7-7321-4F9A-9638-363C0410AA3B}" type="pres">
      <dgm:prSet presAssocID="{4DBADA69-B0AF-4329-865E-E0F5B103DE3D}" presName="node" presStyleLbl="node1" presStyleIdx="5" presStyleCnt="6" custScaleX="192266" custScaleY="185547" custRadScaleRad="89683" custRadScaleInc="501">
        <dgm:presLayoutVars>
          <dgm:bulletEnabled val="1"/>
        </dgm:presLayoutVars>
      </dgm:prSet>
      <dgm:spPr/>
      <dgm:t>
        <a:bodyPr/>
        <a:lstStyle/>
        <a:p>
          <a:endParaRPr lang="en-US"/>
        </a:p>
      </dgm:t>
    </dgm:pt>
    <dgm:pt modelId="{AB2D34DA-18A4-4C60-BBE2-09B4E268F901}" type="pres">
      <dgm:prSet presAssocID="{4DBADA69-B0AF-4329-865E-E0F5B103DE3D}" presName="spNode" presStyleCnt="0"/>
      <dgm:spPr/>
    </dgm:pt>
    <dgm:pt modelId="{82C964AC-C2FD-499D-988F-E2004D37D4BD}" type="pres">
      <dgm:prSet presAssocID="{33AD7726-EED5-45D3-A07C-9037AEF80549}" presName="sibTrans" presStyleLbl="sibTrans1D1" presStyleIdx="5" presStyleCnt="6"/>
      <dgm:spPr/>
      <dgm:t>
        <a:bodyPr/>
        <a:lstStyle/>
        <a:p>
          <a:endParaRPr lang="en-US"/>
        </a:p>
      </dgm:t>
    </dgm:pt>
  </dgm:ptLst>
  <dgm:cxnLst>
    <dgm:cxn modelId="{B5DA7550-4E63-4F2C-8912-D5D86B7BC45C}" srcId="{6ED4D20C-DE84-4500-B12D-C5A994C28431}" destId="{4DBADA69-B0AF-4329-865E-E0F5B103DE3D}" srcOrd="5" destOrd="0" parTransId="{BFD7BB33-9E3E-4FF7-B2BB-C2E27F4A8D6D}" sibTransId="{33AD7726-EED5-45D3-A07C-9037AEF80549}"/>
    <dgm:cxn modelId="{C51DD7AB-55D1-4437-ACBE-04766B7542E8}" type="presOf" srcId="{6ED4D20C-DE84-4500-B12D-C5A994C28431}" destId="{180DE38F-447E-493D-A9F4-9FD71A4D01FB}" srcOrd="0" destOrd="0" presId="urn:microsoft.com/office/officeart/2005/8/layout/cycle6"/>
    <dgm:cxn modelId="{3DFBE3F1-6FB9-498A-8B9D-AF6C12DA5074}" type="presOf" srcId="{9141BD30-D2F0-46EE-A0FC-DE49E4315071}" destId="{C3DBD6C9-15B0-4982-8E83-7FBFF45FFF1B}" srcOrd="0" destOrd="0" presId="urn:microsoft.com/office/officeart/2005/8/layout/cycle6"/>
    <dgm:cxn modelId="{920C42E3-2778-474A-BDF6-F45B42849CF8}" type="presOf" srcId="{FA04B647-C02C-4508-BE30-355A570B8E2D}" destId="{D488057E-B29A-43FB-9772-C2CFC9882A85}" srcOrd="0" destOrd="0" presId="urn:microsoft.com/office/officeart/2005/8/layout/cycle6"/>
    <dgm:cxn modelId="{E04A84B2-66D0-4F33-8F29-030FE7808D1B}" type="presOf" srcId="{FBDF6AC4-2472-4DD8-ABC8-8A9D15BA5688}" destId="{07FAE7F4-C42C-4D9C-B08D-38E96909C81E}" srcOrd="0" destOrd="0" presId="urn:microsoft.com/office/officeart/2005/8/layout/cycle6"/>
    <dgm:cxn modelId="{005DAEC9-8863-4465-B0AD-F76A5F6D4214}" type="presOf" srcId="{33AD7726-EED5-45D3-A07C-9037AEF80549}" destId="{82C964AC-C2FD-499D-988F-E2004D37D4BD}" srcOrd="0" destOrd="0" presId="urn:microsoft.com/office/officeart/2005/8/layout/cycle6"/>
    <dgm:cxn modelId="{ECD1D168-4CCD-46D8-80D7-3A517BE37995}" type="presOf" srcId="{1AC9A35A-C9B1-4AC3-AD04-BC80177B63B5}" destId="{6B97F14D-A1CA-4B89-86FA-72A0CA48987F}" srcOrd="0" destOrd="0" presId="urn:microsoft.com/office/officeart/2005/8/layout/cycle6"/>
    <dgm:cxn modelId="{606DF08C-17EB-42B7-A827-F9474B4BCE6F}" type="presOf" srcId="{59954979-2CF8-483A-BA87-6FF66880A2ED}" destId="{B89530B9-83CF-4869-B571-58EF615A7AE5}" srcOrd="0" destOrd="0" presId="urn:microsoft.com/office/officeart/2005/8/layout/cycle6"/>
    <dgm:cxn modelId="{519EDAD2-ACCB-4802-847F-DD9F1E49303D}" srcId="{6ED4D20C-DE84-4500-B12D-C5A994C28431}" destId="{3A6C8DF6-2214-4B93-A65A-291B423FB9B6}" srcOrd="0" destOrd="0" parTransId="{BB0674AC-BD4D-462B-8F7B-05095FA9F681}" sibTransId="{9141BD30-D2F0-46EE-A0FC-DE49E4315071}"/>
    <dgm:cxn modelId="{81810BA8-37A9-4518-BE9C-EFDD62595BF4}" type="presOf" srcId="{C75084AE-8A13-4FBD-8CD0-04420E97467D}" destId="{24E5E68A-93B5-4775-981C-2D6E2C0D1634}" srcOrd="0" destOrd="0" presId="urn:microsoft.com/office/officeart/2005/8/layout/cycle6"/>
    <dgm:cxn modelId="{67241EC6-F639-4E9F-AB62-C44F3E7FD1A4}" type="presOf" srcId="{4DBADA69-B0AF-4329-865E-E0F5B103DE3D}" destId="{4B91E2A7-7321-4F9A-9638-363C0410AA3B}" srcOrd="0" destOrd="0" presId="urn:microsoft.com/office/officeart/2005/8/layout/cycle6"/>
    <dgm:cxn modelId="{C9AD213E-A9CD-4E6D-83D5-6C31C908D38F}" type="presOf" srcId="{71EEC318-6191-4A38-9B44-65BF5F5ED1FF}" destId="{40B30E62-E44D-4316-80E6-2309D851FD96}" srcOrd="0" destOrd="0" presId="urn:microsoft.com/office/officeart/2005/8/layout/cycle6"/>
    <dgm:cxn modelId="{C7F7DA78-1962-4744-A4EB-66A77F961757}" type="presOf" srcId="{D8F82C2E-9EE0-4CA5-B946-911669C02183}" destId="{663B5C9E-C43B-4446-B055-BC5CBECC34E4}" srcOrd="0" destOrd="0" presId="urn:microsoft.com/office/officeart/2005/8/layout/cycle6"/>
    <dgm:cxn modelId="{50E4E04A-E88E-4D60-BDB6-0426C6EBBEA0}" srcId="{6ED4D20C-DE84-4500-B12D-C5A994C28431}" destId="{2050ADCB-942F-4E00-B938-821E19B3ED2F}" srcOrd="3" destOrd="0" parTransId="{9AB7FE91-7CA4-40A0-8EB1-619B402522A8}" sibTransId="{59954979-2CF8-483A-BA87-6FF66880A2ED}"/>
    <dgm:cxn modelId="{3D454171-3903-4151-84EB-A9D16ABC32DB}" srcId="{6ED4D20C-DE84-4500-B12D-C5A994C28431}" destId="{FBDF6AC4-2472-4DD8-ABC8-8A9D15BA5688}" srcOrd="4" destOrd="0" parTransId="{B58DBD85-5D30-469F-87B4-29FC48E1AE6E}" sibTransId="{FA04B647-C02C-4508-BE30-355A570B8E2D}"/>
    <dgm:cxn modelId="{897AA4EB-3130-4DA1-A754-728BE278B9D9}" srcId="{6ED4D20C-DE84-4500-B12D-C5A994C28431}" destId="{C75084AE-8A13-4FBD-8CD0-04420E97467D}" srcOrd="2" destOrd="0" parTransId="{BF1EE4C1-9810-4329-ACE0-593492B579EF}" sibTransId="{1AC9A35A-C9B1-4AC3-AD04-BC80177B63B5}"/>
    <dgm:cxn modelId="{BAE3A8B2-92AA-45C2-B6F7-B086F14C6AB5}" srcId="{6ED4D20C-DE84-4500-B12D-C5A994C28431}" destId="{D8F82C2E-9EE0-4CA5-B946-911669C02183}" srcOrd="1" destOrd="0" parTransId="{2A373A1D-185E-4D3B-B8DF-24246A2750E7}" sibTransId="{71EEC318-6191-4A38-9B44-65BF5F5ED1FF}"/>
    <dgm:cxn modelId="{943B1652-331D-4E99-8622-5572C78B0017}" type="presOf" srcId="{2050ADCB-942F-4E00-B938-821E19B3ED2F}" destId="{C11E9A32-6F0C-4847-AC4C-C17158A44865}" srcOrd="0" destOrd="0" presId="urn:microsoft.com/office/officeart/2005/8/layout/cycle6"/>
    <dgm:cxn modelId="{D054CFBC-57F1-4145-AF52-2A2C9F2F71F0}" type="presOf" srcId="{3A6C8DF6-2214-4B93-A65A-291B423FB9B6}" destId="{33353D6B-F0CF-4C34-B0B1-5CCB94382598}" srcOrd="0" destOrd="0" presId="urn:microsoft.com/office/officeart/2005/8/layout/cycle6"/>
    <dgm:cxn modelId="{2B859B5E-2B14-4177-9B5F-D0BAFF1D5AC6}" type="presParOf" srcId="{180DE38F-447E-493D-A9F4-9FD71A4D01FB}" destId="{33353D6B-F0CF-4C34-B0B1-5CCB94382598}" srcOrd="0" destOrd="0" presId="urn:microsoft.com/office/officeart/2005/8/layout/cycle6"/>
    <dgm:cxn modelId="{C9C17C9F-A54B-4833-8534-368FEED2868D}" type="presParOf" srcId="{180DE38F-447E-493D-A9F4-9FD71A4D01FB}" destId="{B298C9C8-72DC-4084-A723-D4D761802FA8}" srcOrd="1" destOrd="0" presId="urn:microsoft.com/office/officeart/2005/8/layout/cycle6"/>
    <dgm:cxn modelId="{04F47E05-962D-4C5C-8DCF-23C36A841B56}" type="presParOf" srcId="{180DE38F-447E-493D-A9F4-9FD71A4D01FB}" destId="{C3DBD6C9-15B0-4982-8E83-7FBFF45FFF1B}" srcOrd="2" destOrd="0" presId="urn:microsoft.com/office/officeart/2005/8/layout/cycle6"/>
    <dgm:cxn modelId="{8283CBBA-18B7-4C10-9EB7-39FB45CBDB15}" type="presParOf" srcId="{180DE38F-447E-493D-A9F4-9FD71A4D01FB}" destId="{663B5C9E-C43B-4446-B055-BC5CBECC34E4}" srcOrd="3" destOrd="0" presId="urn:microsoft.com/office/officeart/2005/8/layout/cycle6"/>
    <dgm:cxn modelId="{F1F79A96-C6C6-430E-87DE-D31B809CA8C7}" type="presParOf" srcId="{180DE38F-447E-493D-A9F4-9FD71A4D01FB}" destId="{C6D22596-D37B-4FA7-806A-CE0481A2A357}" srcOrd="4" destOrd="0" presId="urn:microsoft.com/office/officeart/2005/8/layout/cycle6"/>
    <dgm:cxn modelId="{15D4AAAA-9723-48D2-9549-A60DCCE06233}" type="presParOf" srcId="{180DE38F-447E-493D-A9F4-9FD71A4D01FB}" destId="{40B30E62-E44D-4316-80E6-2309D851FD96}" srcOrd="5" destOrd="0" presId="urn:microsoft.com/office/officeart/2005/8/layout/cycle6"/>
    <dgm:cxn modelId="{DB2A3312-BF68-43F1-8E15-8B3390A7975F}" type="presParOf" srcId="{180DE38F-447E-493D-A9F4-9FD71A4D01FB}" destId="{24E5E68A-93B5-4775-981C-2D6E2C0D1634}" srcOrd="6" destOrd="0" presId="urn:microsoft.com/office/officeart/2005/8/layout/cycle6"/>
    <dgm:cxn modelId="{54C2881B-EA34-49D8-BD5B-9C60D33AB911}" type="presParOf" srcId="{180DE38F-447E-493D-A9F4-9FD71A4D01FB}" destId="{A0992F35-61FE-474B-9832-D73F20743892}" srcOrd="7" destOrd="0" presId="urn:microsoft.com/office/officeart/2005/8/layout/cycle6"/>
    <dgm:cxn modelId="{F16E5EAF-BCB1-40D4-ADD7-A30CEC7F1851}" type="presParOf" srcId="{180DE38F-447E-493D-A9F4-9FD71A4D01FB}" destId="{6B97F14D-A1CA-4B89-86FA-72A0CA48987F}" srcOrd="8" destOrd="0" presId="urn:microsoft.com/office/officeart/2005/8/layout/cycle6"/>
    <dgm:cxn modelId="{5354BE7D-741E-4203-BAF6-808FD8246B3E}" type="presParOf" srcId="{180DE38F-447E-493D-A9F4-9FD71A4D01FB}" destId="{C11E9A32-6F0C-4847-AC4C-C17158A44865}" srcOrd="9" destOrd="0" presId="urn:microsoft.com/office/officeart/2005/8/layout/cycle6"/>
    <dgm:cxn modelId="{C0158B1C-48D8-4FD0-A558-7F2975CA8C16}" type="presParOf" srcId="{180DE38F-447E-493D-A9F4-9FD71A4D01FB}" destId="{5B0C9C41-3B9F-4DE9-B86A-42953AD2AE53}" srcOrd="10" destOrd="0" presId="urn:microsoft.com/office/officeart/2005/8/layout/cycle6"/>
    <dgm:cxn modelId="{649DD655-22E4-468A-BB33-6D3BADBBBF19}" type="presParOf" srcId="{180DE38F-447E-493D-A9F4-9FD71A4D01FB}" destId="{B89530B9-83CF-4869-B571-58EF615A7AE5}" srcOrd="11" destOrd="0" presId="urn:microsoft.com/office/officeart/2005/8/layout/cycle6"/>
    <dgm:cxn modelId="{3DD06EFF-B516-46FD-A12C-2324D879CC4E}" type="presParOf" srcId="{180DE38F-447E-493D-A9F4-9FD71A4D01FB}" destId="{07FAE7F4-C42C-4D9C-B08D-38E96909C81E}" srcOrd="12" destOrd="0" presId="urn:microsoft.com/office/officeart/2005/8/layout/cycle6"/>
    <dgm:cxn modelId="{0893041E-6C66-4202-A8BD-39C863799EE0}" type="presParOf" srcId="{180DE38F-447E-493D-A9F4-9FD71A4D01FB}" destId="{84284DFA-E2CC-42AC-800A-32A5D59188E6}" srcOrd="13" destOrd="0" presId="urn:microsoft.com/office/officeart/2005/8/layout/cycle6"/>
    <dgm:cxn modelId="{C48B1FB0-E5B4-4BA2-BD28-11002E1E5FCA}" type="presParOf" srcId="{180DE38F-447E-493D-A9F4-9FD71A4D01FB}" destId="{D488057E-B29A-43FB-9772-C2CFC9882A85}" srcOrd="14" destOrd="0" presId="urn:microsoft.com/office/officeart/2005/8/layout/cycle6"/>
    <dgm:cxn modelId="{BD7000BE-EB6A-46E0-8897-72600647967F}" type="presParOf" srcId="{180DE38F-447E-493D-A9F4-9FD71A4D01FB}" destId="{4B91E2A7-7321-4F9A-9638-363C0410AA3B}" srcOrd="15" destOrd="0" presId="urn:microsoft.com/office/officeart/2005/8/layout/cycle6"/>
    <dgm:cxn modelId="{315712D8-3687-4528-B986-EC0AFD3D47D5}" type="presParOf" srcId="{180DE38F-447E-493D-A9F4-9FD71A4D01FB}" destId="{AB2D34DA-18A4-4C60-BBE2-09B4E268F901}" srcOrd="16" destOrd="0" presId="urn:microsoft.com/office/officeart/2005/8/layout/cycle6"/>
    <dgm:cxn modelId="{824378FC-F9AD-43D4-8FA3-E330879FA9AE}" type="presParOf" srcId="{180DE38F-447E-493D-A9F4-9FD71A4D01FB}" destId="{82C964AC-C2FD-499D-988F-E2004D37D4BD}" srcOrd="17" destOrd="0" presId="urn:microsoft.com/office/officeart/2005/8/layout/cycle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53D6B-F0CF-4C34-B0B1-5CCB94382598}">
      <dsp:nvSpPr>
        <dsp:cNvPr id="0" name=""/>
        <dsp:cNvSpPr/>
      </dsp:nvSpPr>
      <dsp:spPr>
        <a:xfrm>
          <a:off x="1421619" y="-200568"/>
          <a:ext cx="2106771" cy="10992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accent2"/>
              </a:solidFill>
            </a:rPr>
            <a:t>Accountability</a:t>
          </a:r>
          <a:endParaRPr lang="en-US" sz="1600" kern="1200" dirty="0">
            <a:solidFill>
              <a:schemeClr val="accent2"/>
            </a:solidFill>
          </a:endParaRPr>
        </a:p>
      </dsp:txBody>
      <dsp:txXfrm>
        <a:off x="1475282" y="-146905"/>
        <a:ext cx="1999445" cy="991960"/>
      </dsp:txXfrm>
    </dsp:sp>
    <dsp:sp modelId="{C3DBD6C9-15B0-4982-8E83-7FBFF45FFF1B}">
      <dsp:nvSpPr>
        <dsp:cNvPr id="0" name=""/>
        <dsp:cNvSpPr/>
      </dsp:nvSpPr>
      <dsp:spPr>
        <a:xfrm>
          <a:off x="1709305" y="-2131223"/>
          <a:ext cx="2907469" cy="2907469"/>
        </a:xfrm>
        <a:custGeom>
          <a:avLst/>
          <a:gdLst/>
          <a:ahLst/>
          <a:cxnLst/>
          <a:rect l="0" t="0" r="0" b="0"/>
          <a:pathLst>
            <a:path>
              <a:moveTo>
                <a:pt x="1811411" y="2862781"/>
              </a:moveTo>
              <a:arcTo wR="1453734" hR="1453734" stAng="4545403" swAng="186007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3B5C9E-C43B-4446-B055-BC5CBECC34E4}">
      <dsp:nvSpPr>
        <dsp:cNvPr id="0" name=""/>
        <dsp:cNvSpPr/>
      </dsp:nvSpPr>
      <dsp:spPr>
        <a:xfrm>
          <a:off x="2736306" y="648072"/>
          <a:ext cx="1453342" cy="10704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accent2"/>
              </a:solidFill>
            </a:rPr>
            <a:t>Stability</a:t>
          </a:r>
          <a:endParaRPr lang="en-US" sz="1600" kern="1200" dirty="0">
            <a:solidFill>
              <a:schemeClr val="accent2"/>
            </a:solidFill>
          </a:endParaRPr>
        </a:p>
      </dsp:txBody>
      <dsp:txXfrm>
        <a:off x="2788563" y="700329"/>
        <a:ext cx="1348828" cy="965984"/>
      </dsp:txXfrm>
    </dsp:sp>
    <dsp:sp modelId="{40B30E62-E44D-4316-80E6-2309D851FD96}">
      <dsp:nvSpPr>
        <dsp:cNvPr id="0" name=""/>
        <dsp:cNvSpPr/>
      </dsp:nvSpPr>
      <dsp:spPr>
        <a:xfrm>
          <a:off x="1972136" y="-1171628"/>
          <a:ext cx="2907469" cy="2907469"/>
        </a:xfrm>
        <a:custGeom>
          <a:avLst/>
          <a:gdLst/>
          <a:ahLst/>
          <a:cxnLst/>
          <a:rect l="0" t="0" r="0" b="0"/>
          <a:pathLst>
            <a:path>
              <a:moveTo>
                <a:pt x="1676414" y="2890313"/>
              </a:moveTo>
              <a:arcTo wR="1453734" hR="1453734" stAng="4871333" swAng="17404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E5E68A-93B5-4775-981C-2D6E2C0D1634}">
      <dsp:nvSpPr>
        <dsp:cNvPr id="0" name=""/>
        <dsp:cNvSpPr/>
      </dsp:nvSpPr>
      <dsp:spPr>
        <a:xfrm>
          <a:off x="2629453" y="1728190"/>
          <a:ext cx="1726522" cy="9687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accent2"/>
              </a:solidFill>
            </a:rPr>
            <a:t>Govt. Effectiveness</a:t>
          </a:r>
          <a:endParaRPr lang="en-US" sz="1600" kern="1200" dirty="0">
            <a:solidFill>
              <a:schemeClr val="accent2"/>
            </a:solidFill>
          </a:endParaRPr>
        </a:p>
      </dsp:txBody>
      <dsp:txXfrm>
        <a:off x="2676741" y="1775478"/>
        <a:ext cx="1631946" cy="874130"/>
      </dsp:txXfrm>
    </dsp:sp>
    <dsp:sp modelId="{6B97F14D-A1CA-4B89-86FA-72A0CA48987F}">
      <dsp:nvSpPr>
        <dsp:cNvPr id="0" name=""/>
        <dsp:cNvSpPr/>
      </dsp:nvSpPr>
      <dsp:spPr>
        <a:xfrm>
          <a:off x="862962" y="2491822"/>
          <a:ext cx="2907469" cy="2907469"/>
        </a:xfrm>
        <a:custGeom>
          <a:avLst/>
          <a:gdLst/>
          <a:ahLst/>
          <a:cxnLst/>
          <a:rect l="0" t="0" r="0" b="0"/>
          <a:pathLst>
            <a:path>
              <a:moveTo>
                <a:pt x="2201827" y="207259"/>
              </a:moveTo>
              <a:arcTo wR="1453734" hR="1453734" stAng="18058246" swAng="9897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1E9A32-6F0C-4847-AC4C-C17158A44865}">
      <dsp:nvSpPr>
        <dsp:cNvPr id="0" name=""/>
        <dsp:cNvSpPr/>
      </dsp:nvSpPr>
      <dsp:spPr>
        <a:xfrm>
          <a:off x="1440160" y="2763653"/>
          <a:ext cx="1950634" cy="942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accent2"/>
              </a:solidFill>
            </a:rPr>
            <a:t>Regulation</a:t>
          </a:r>
          <a:endParaRPr lang="en-US" sz="1600" kern="1200" dirty="0">
            <a:solidFill>
              <a:schemeClr val="accent2"/>
            </a:solidFill>
          </a:endParaRPr>
        </a:p>
      </dsp:txBody>
      <dsp:txXfrm>
        <a:off x="1486169" y="2809662"/>
        <a:ext cx="1858616" cy="850474"/>
      </dsp:txXfrm>
    </dsp:sp>
    <dsp:sp modelId="{B89530B9-83CF-4869-B571-58EF615A7AE5}">
      <dsp:nvSpPr>
        <dsp:cNvPr id="0" name=""/>
        <dsp:cNvSpPr/>
      </dsp:nvSpPr>
      <dsp:spPr>
        <a:xfrm>
          <a:off x="254677" y="2744870"/>
          <a:ext cx="2907469" cy="2907469"/>
        </a:xfrm>
        <a:custGeom>
          <a:avLst/>
          <a:gdLst/>
          <a:ahLst/>
          <a:cxnLst/>
          <a:rect l="0" t="0" r="0" b="0"/>
          <a:pathLst>
            <a:path>
              <a:moveTo>
                <a:pt x="1223716" y="18312"/>
              </a:moveTo>
              <a:arcTo wR="1453734" hR="1453734" stAng="15653766" swAng="68650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FAE7F4-C42C-4D9C-B08D-38E96909C81E}">
      <dsp:nvSpPr>
        <dsp:cNvPr id="0" name=""/>
        <dsp:cNvSpPr/>
      </dsp:nvSpPr>
      <dsp:spPr>
        <a:xfrm>
          <a:off x="576066" y="1728194"/>
          <a:ext cx="1656923" cy="10180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accent2"/>
              </a:solidFill>
            </a:rPr>
            <a:t>Rule of Law</a:t>
          </a:r>
          <a:endParaRPr lang="en-US" sz="1600" kern="1200" dirty="0">
            <a:solidFill>
              <a:schemeClr val="accent2"/>
            </a:solidFill>
          </a:endParaRPr>
        </a:p>
      </dsp:txBody>
      <dsp:txXfrm>
        <a:off x="625761" y="1777889"/>
        <a:ext cx="1557533" cy="918619"/>
      </dsp:txXfrm>
    </dsp:sp>
    <dsp:sp modelId="{D488057E-B29A-43FB-9772-C2CFC9882A85}">
      <dsp:nvSpPr>
        <dsp:cNvPr id="0" name=""/>
        <dsp:cNvSpPr/>
      </dsp:nvSpPr>
      <dsp:spPr>
        <a:xfrm>
          <a:off x="-57344" y="-1177613"/>
          <a:ext cx="2907469" cy="2907469"/>
        </a:xfrm>
        <a:custGeom>
          <a:avLst/>
          <a:gdLst/>
          <a:ahLst/>
          <a:cxnLst/>
          <a:rect l="0" t="0" r="0" b="0"/>
          <a:pathLst>
            <a:path>
              <a:moveTo>
                <a:pt x="1383419" y="2905767"/>
              </a:moveTo>
              <a:arcTo wR="1453734" hR="1453734" stAng="5566343" swAng="19258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B91E2A7-7321-4F9A-9638-363C0410AA3B}">
      <dsp:nvSpPr>
        <dsp:cNvPr id="0" name=""/>
        <dsp:cNvSpPr/>
      </dsp:nvSpPr>
      <dsp:spPr>
        <a:xfrm>
          <a:off x="504062" y="576067"/>
          <a:ext cx="1826579" cy="11457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accent2"/>
              </a:solidFill>
            </a:rPr>
            <a:t>Control of Corruption</a:t>
          </a:r>
          <a:endParaRPr lang="en-US" sz="1600" kern="1200" dirty="0">
            <a:solidFill>
              <a:schemeClr val="accent2"/>
            </a:solidFill>
          </a:endParaRPr>
        </a:p>
      </dsp:txBody>
      <dsp:txXfrm>
        <a:off x="559995" y="632000"/>
        <a:ext cx="1714713" cy="1033919"/>
      </dsp:txXfrm>
    </dsp:sp>
    <dsp:sp modelId="{82C964AC-C2FD-499D-988F-E2004D37D4BD}">
      <dsp:nvSpPr>
        <dsp:cNvPr id="0" name=""/>
        <dsp:cNvSpPr/>
      </dsp:nvSpPr>
      <dsp:spPr>
        <a:xfrm>
          <a:off x="-259326" y="-2011801"/>
          <a:ext cx="2907469" cy="2907469"/>
        </a:xfrm>
        <a:custGeom>
          <a:avLst/>
          <a:gdLst/>
          <a:ahLst/>
          <a:cxnLst/>
          <a:rect l="0" t="0" r="0" b="0"/>
          <a:pathLst>
            <a:path>
              <a:moveTo>
                <a:pt x="2357344" y="2592520"/>
              </a:moveTo>
              <a:arcTo wR="1453734" hR="1453734" stAng="3094111" swAng="174873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1996" cy="493312"/>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04736" y="0"/>
            <a:ext cx="2911996" cy="493312"/>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360313"/>
            <a:ext cx="2911996" cy="493311"/>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04736" y="9360313"/>
            <a:ext cx="2911996" cy="493311"/>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1996" cy="493312"/>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04736" y="0"/>
            <a:ext cx="2911996" cy="493312"/>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896938" y="739775"/>
            <a:ext cx="4926012" cy="36957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1516" y="4680945"/>
            <a:ext cx="5375268" cy="4435076"/>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360313"/>
            <a:ext cx="2911996" cy="493311"/>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04736" y="9360313"/>
            <a:ext cx="2911996" cy="493311"/>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18</a:t>
            </a:fld>
            <a:endParaRPr lang="en-GB"/>
          </a:p>
        </p:txBody>
      </p:sp>
    </p:spTree>
    <p:extLst>
      <p:ext uri="{BB962C8B-B14F-4D97-AF65-F5344CB8AC3E}">
        <p14:creationId xmlns:p14="http://schemas.microsoft.com/office/powerpoint/2010/main" val="3656304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But note that this is GDP per head; if we look at GNI per head there is more regional convergence</a:t>
            </a:r>
          </a:p>
          <a:p>
            <a:endParaRPr lang="en-GB" dirty="0" smtClean="0"/>
          </a:p>
          <a:p>
            <a:r>
              <a:rPr lang="en-GB" dirty="0" smtClean="0"/>
              <a:t>Differences in employment growth are</a:t>
            </a:r>
            <a:r>
              <a:rPr lang="en-GB" baseline="0" dirty="0" smtClean="0"/>
              <a:t> most significant driver of increased regional divergence; not so much productivity.</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19</a:t>
            </a:fld>
            <a:endParaRPr lang="en-GB"/>
          </a:p>
        </p:txBody>
      </p:sp>
    </p:spTree>
    <p:extLst>
      <p:ext uri="{BB962C8B-B14F-4D97-AF65-F5344CB8AC3E}">
        <p14:creationId xmlns:p14="http://schemas.microsoft.com/office/powerpoint/2010/main" val="313310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the poorer regions grew at higher rates than the richer ones during the period 2000-2016. </a:t>
            </a:r>
          </a:p>
          <a:p>
            <a:endParaRPr lang="en-US" dirty="0" smtClean="0"/>
          </a:p>
          <a:p>
            <a:r>
              <a:rPr lang="en-US" dirty="0" smtClean="0"/>
              <a:t>In general, the lower the level of GDP per capita, the wider the differences in the growth rate. While some of the poorer regions double or even treble the level of GDP per capita over 16 years, others grew at a slower pace. </a:t>
            </a:r>
          </a:p>
          <a:p>
            <a:endParaRPr lang="en-US" dirty="0" smtClean="0"/>
          </a:p>
          <a:p>
            <a:r>
              <a:rPr lang="en-US" dirty="0" smtClean="0"/>
              <a:t>The differences in the growth rates among rich regions are less significant.   </a:t>
            </a:r>
            <a:endParaRPr lang="fr-BE" dirty="0" smtClean="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20</a:t>
            </a:fld>
            <a:endParaRPr lang="en-GB"/>
          </a:p>
        </p:txBody>
      </p:sp>
    </p:spTree>
    <p:extLst>
      <p:ext uri="{BB962C8B-B14F-4D97-AF65-F5344CB8AC3E}">
        <p14:creationId xmlns:p14="http://schemas.microsoft.com/office/powerpoint/2010/main" val="3909921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146FC2"/>
          </a:solidFill>
          <a:ln w="63500" algn="ctr">
            <a:solidFill>
              <a:srgbClr val="146FC2"/>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sp>
        <p:nvSpPr>
          <p:cNvPr id="2" name="Title 1"/>
          <p:cNvSpPr>
            <a:spLocks noGrp="1"/>
          </p:cNvSpPr>
          <p:nvPr>
            <p:ph type="title" hasCustomPrompt="1"/>
          </p:nvPr>
        </p:nvSpPr>
        <p:spPr>
          <a:xfrm>
            <a:off x="4139952" y="1700808"/>
            <a:ext cx="4536504" cy="2088232"/>
          </a:xfrm>
        </p:spPr>
        <p:txBody>
          <a:bodyPr/>
          <a:lstStyle>
            <a:lvl1pPr>
              <a:defRPr sz="76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a:xfrm>
            <a:off x="457200" y="6093296"/>
            <a:ext cx="2133600" cy="476250"/>
          </a:xfrm>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a:xfrm>
            <a:off x="3124200" y="6093296"/>
            <a:ext cx="2895600" cy="476250"/>
          </a:xfrm>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a:xfrm>
            <a:off x="6553200" y="6093296"/>
            <a:ext cx="2133600" cy="476250"/>
          </a:xfrm>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6033" y="324000"/>
            <a:ext cx="1811933" cy="13968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199" y="6431148"/>
            <a:ext cx="681355" cy="45423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B6192"/>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vl1pPr>
            <a:lvl2pPr>
              <a:buClr>
                <a:srgbClr val="009FBA"/>
              </a:buClr>
              <a:defRPr/>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17" name="Rectangle 4"/>
          <p:cNvSpPr>
            <a:spLocks noGrp="1" noChangeArrowheads="1"/>
          </p:cNvSpPr>
          <p:nvPr>
            <p:ph type="dt" sz="half" idx="10"/>
          </p:nvPr>
        </p:nvSpPr>
        <p:spPr>
          <a:xfrm>
            <a:off x="457200" y="6093296"/>
            <a:ext cx="2133600" cy="476250"/>
          </a:xfrm>
        </p:spPr>
        <p:txBody>
          <a:bodyPr/>
          <a:lstStyle>
            <a:lvl1pPr>
              <a:defRPr dirty="0">
                <a:solidFill>
                  <a:schemeClr val="tx1"/>
                </a:solidFill>
              </a:defRPr>
            </a:lvl1pPr>
          </a:lstStyle>
          <a:p>
            <a:pPr>
              <a:defRPr/>
            </a:pPr>
            <a:endParaRPr lang="en-GB"/>
          </a:p>
        </p:txBody>
      </p:sp>
      <p:sp>
        <p:nvSpPr>
          <p:cNvPr id="18" name="Rectangle 5"/>
          <p:cNvSpPr>
            <a:spLocks noGrp="1" noChangeArrowheads="1"/>
          </p:cNvSpPr>
          <p:nvPr>
            <p:ph type="ftr" sz="quarter" idx="11"/>
          </p:nvPr>
        </p:nvSpPr>
        <p:spPr>
          <a:xfrm>
            <a:off x="3124200" y="6093296"/>
            <a:ext cx="2895600" cy="476250"/>
          </a:xfrm>
        </p:spPr>
        <p:txBody>
          <a:bodyPr/>
          <a:lstStyle>
            <a:lvl1pPr>
              <a:defRPr dirty="0">
                <a:solidFill>
                  <a:schemeClr val="tx1"/>
                </a:solidFill>
              </a:defRPr>
            </a:lvl1pPr>
          </a:lstStyle>
          <a:p>
            <a:pPr>
              <a:defRPr/>
            </a:pPr>
            <a:endParaRPr lang="en-GB" dirty="0"/>
          </a:p>
        </p:txBody>
      </p:sp>
      <p:sp>
        <p:nvSpPr>
          <p:cNvPr id="19" name="Rectangle 6"/>
          <p:cNvSpPr>
            <a:spLocks noGrp="1" noChangeArrowheads="1"/>
          </p:cNvSpPr>
          <p:nvPr>
            <p:ph type="sldNum" sz="quarter" idx="12"/>
          </p:nvPr>
        </p:nvSpPr>
        <p:spPr>
          <a:xfrm>
            <a:off x="6553200" y="6093296"/>
            <a:ext cx="2133600" cy="476250"/>
          </a:xfrm>
        </p:spPr>
        <p:txBody>
          <a:bodyPr/>
          <a:lstStyle>
            <a:lvl1pPr>
              <a:defRPr smtClean="0">
                <a:solidFill>
                  <a:schemeClr val="tx1"/>
                </a:solidFill>
              </a:defRPr>
            </a:lvl1pPr>
          </a:lstStyle>
          <a:p>
            <a:pPr>
              <a:defRPr/>
            </a:pPr>
            <a:fld id="{2BB59E6E-B967-488E-B209-8B7FA0D7AF99}" type="slidenum">
              <a:rPr lang="en-GB" smtClean="0"/>
              <a:pPr>
                <a:defRPr/>
              </a:pPr>
              <a:t>‹#›</a:t>
            </a:fld>
            <a:endParaRPr lang="en-GB"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5999" y="6478585"/>
            <a:ext cx="610200" cy="406799"/>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61099" y="294986"/>
            <a:ext cx="1620000" cy="1248841"/>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88840"/>
            <a:ext cx="8424936" cy="2088232"/>
          </a:xfrm>
        </p:spPr>
        <p:txBody>
          <a:bodyPr/>
          <a:lstStyle/>
          <a:p>
            <a:pPr marL="0" algn="ctr"/>
            <a:r>
              <a:rPr lang="fr-BE" sz="3200" dirty="0" smtClean="0"/>
              <a:t>Convergence</a:t>
            </a:r>
            <a:r>
              <a:rPr lang="fr-BE" sz="3200" dirty="0"/>
              <a:t> </a:t>
            </a:r>
            <a:r>
              <a:rPr lang="fr-BE" sz="3200" dirty="0" smtClean="0"/>
              <a:t>of EU </a:t>
            </a:r>
            <a:r>
              <a:rPr lang="fr-BE" sz="3200" dirty="0" err="1" smtClean="0"/>
              <a:t>Member</a:t>
            </a:r>
            <a:r>
              <a:rPr lang="fr-BE" sz="3200" dirty="0" smtClean="0"/>
              <a:t> States in the CESEE </a:t>
            </a:r>
            <a:r>
              <a:rPr lang="fr-BE" sz="3200" dirty="0" err="1" smtClean="0"/>
              <a:t>region</a:t>
            </a:r>
            <a:r>
              <a:rPr lang="fr-BE" sz="3600" dirty="0" smtClean="0"/>
              <a:t/>
            </a:r>
            <a:br>
              <a:rPr lang="fr-BE" sz="3600" dirty="0" smtClean="0"/>
            </a:br>
            <a:r>
              <a:rPr lang="fr-BE" sz="3600" dirty="0" smtClean="0"/>
              <a:t> </a:t>
            </a:r>
            <a:br>
              <a:rPr lang="fr-BE" sz="3600" dirty="0" smtClean="0"/>
            </a:br>
            <a:endParaRPr lang="en-GB" sz="2800" i="1" dirty="0"/>
          </a:p>
        </p:txBody>
      </p:sp>
      <p:sp>
        <p:nvSpPr>
          <p:cNvPr id="3" name="Content Placeholder 2"/>
          <p:cNvSpPr>
            <a:spLocks noGrp="1"/>
          </p:cNvSpPr>
          <p:nvPr>
            <p:ph idx="1"/>
          </p:nvPr>
        </p:nvSpPr>
        <p:spPr>
          <a:xfrm>
            <a:off x="539552" y="3645024"/>
            <a:ext cx="8136904" cy="1872208"/>
          </a:xfrm>
        </p:spPr>
        <p:txBody>
          <a:bodyPr/>
          <a:lstStyle/>
          <a:p>
            <a:pPr algn="ctr"/>
            <a:r>
              <a:rPr lang="en-GB" sz="2400" dirty="0" smtClean="0"/>
              <a:t>Sarajevo, 7 November 2019</a:t>
            </a:r>
          </a:p>
          <a:p>
            <a:pPr algn="ctr"/>
            <a:endParaRPr lang="en-GB" sz="2000" dirty="0" smtClean="0"/>
          </a:p>
          <a:p>
            <a:pPr algn="ctr"/>
            <a:endParaRPr lang="en-GB" sz="2000" dirty="0"/>
          </a:p>
          <a:p>
            <a:pPr algn="ctr"/>
            <a:r>
              <a:rPr lang="en-GB" sz="2000" b="0" dirty="0" smtClean="0"/>
              <a:t>Robert </a:t>
            </a:r>
            <a:r>
              <a:rPr lang="en-GB" sz="2000" b="0" dirty="0" smtClean="0"/>
              <a:t>Kuenzel*, </a:t>
            </a:r>
            <a:r>
              <a:rPr lang="en-GB" sz="2000" b="0" dirty="0" smtClean="0"/>
              <a:t>Team Leader SK/CZ</a:t>
            </a:r>
          </a:p>
          <a:p>
            <a:pPr algn="ctr"/>
            <a:r>
              <a:rPr lang="en-GB" sz="1800" b="0" dirty="0" smtClean="0"/>
              <a:t>European Commission, DG Economic and Financial </a:t>
            </a:r>
            <a:r>
              <a:rPr lang="en-GB" sz="1800" b="0" dirty="0" smtClean="0"/>
              <a:t>Affairs</a:t>
            </a:r>
          </a:p>
          <a:p>
            <a:pPr algn="ctr"/>
            <a:endParaRPr lang="en-GB" sz="1800" b="0" dirty="0"/>
          </a:p>
          <a:p>
            <a:pPr algn="ctr"/>
            <a:r>
              <a:rPr lang="en-US" altLang="en-US" sz="1600" b="0" i="1" dirty="0"/>
              <a:t>*The views expressed are those of the presenter and do not necessarily reflect those of the </a:t>
            </a:r>
            <a:r>
              <a:rPr lang="en-US" altLang="en-US" sz="1600" b="0" i="1" dirty="0" smtClean="0"/>
              <a:t>European Commission. </a:t>
            </a:r>
            <a:endParaRPr lang="en-US" altLang="en-US" sz="1600" b="0" i="1" dirty="0"/>
          </a:p>
          <a:p>
            <a:pPr algn="ctr"/>
            <a:endParaRPr lang="en-GB" sz="2800"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74484"/>
            <a:ext cx="8229600" cy="936625"/>
          </a:xfrm>
        </p:spPr>
        <p:txBody>
          <a:bodyPr/>
          <a:lstStyle/>
          <a:p>
            <a:r>
              <a:rPr lang="en-GB" dirty="0" smtClean="0"/>
              <a:t>Higher investment</a:t>
            </a:r>
            <a:endParaRPr lang="en-GB" dirty="0"/>
          </a:p>
        </p:txBody>
      </p:sp>
      <p:sp>
        <p:nvSpPr>
          <p:cNvPr id="7" name="TextBox 6"/>
          <p:cNvSpPr txBox="1"/>
          <p:nvPr/>
        </p:nvSpPr>
        <p:spPr>
          <a:xfrm>
            <a:off x="6588224" y="6243960"/>
            <a:ext cx="2351926" cy="307777"/>
          </a:xfrm>
          <a:prstGeom prst="rect">
            <a:avLst/>
          </a:prstGeom>
          <a:noFill/>
        </p:spPr>
        <p:txBody>
          <a:bodyPr wrap="none" rtlCol="0">
            <a:spAutoFit/>
          </a:bodyPr>
          <a:lstStyle/>
          <a:p>
            <a:r>
              <a:rPr lang="en-GB" sz="1400" b="0" i="1" dirty="0" smtClean="0">
                <a:solidFill>
                  <a:schemeClr val="tx1"/>
                </a:solidFill>
              </a:rPr>
              <a:t>Source: EU Commission</a:t>
            </a:r>
            <a:endParaRPr lang="en-GB" sz="1400" b="0" i="1" dirty="0">
              <a:solidFill>
                <a:schemeClr val="tx1"/>
              </a:solidFill>
            </a:endParaRPr>
          </a:p>
        </p:txBody>
      </p:sp>
      <p:sp>
        <p:nvSpPr>
          <p:cNvPr id="3" name="Content Placeholder 2"/>
          <p:cNvSpPr>
            <a:spLocks noGrp="1"/>
          </p:cNvSpPr>
          <p:nvPr>
            <p:ph idx="1"/>
          </p:nvPr>
        </p:nvSpPr>
        <p:spPr>
          <a:xfrm>
            <a:off x="286350" y="2011109"/>
            <a:ext cx="4367778" cy="3402583"/>
          </a:xfrm>
        </p:spPr>
        <p:txBody>
          <a:bodyPr/>
          <a:lstStyle/>
          <a:p>
            <a:pPr>
              <a:spcAft>
                <a:spcPts val="1200"/>
              </a:spcAft>
            </a:pPr>
            <a:r>
              <a:rPr lang="en-GB" sz="1800" i="0" dirty="0" smtClean="0"/>
              <a:t>As productivity rises, investment in physical and human capital should increase due to</a:t>
            </a:r>
          </a:p>
          <a:p>
            <a:pPr lvl="1">
              <a:spcAft>
                <a:spcPts val="600"/>
              </a:spcAft>
            </a:pPr>
            <a:r>
              <a:rPr lang="en-GB" sz="1600" b="0" dirty="0" smtClean="0"/>
              <a:t>Greater competition</a:t>
            </a:r>
          </a:p>
          <a:p>
            <a:pPr lvl="1">
              <a:spcAft>
                <a:spcPts val="600"/>
              </a:spcAft>
            </a:pPr>
            <a:r>
              <a:rPr lang="en-GB" sz="1600" b="0" dirty="0" smtClean="0"/>
              <a:t>Allocative efficiency gains</a:t>
            </a:r>
          </a:p>
          <a:p>
            <a:pPr lvl="1">
              <a:spcAft>
                <a:spcPts val="1200"/>
              </a:spcAft>
            </a:pPr>
            <a:r>
              <a:rPr lang="en-GB" sz="1600" b="0" dirty="0" smtClean="0"/>
              <a:t>Technological progress</a:t>
            </a:r>
            <a:endParaRPr lang="en-GB" sz="1600" b="0" i="0" dirty="0" smtClean="0"/>
          </a:p>
          <a:p>
            <a:pPr>
              <a:spcAft>
                <a:spcPts val="1200"/>
              </a:spcAft>
            </a:pPr>
            <a:r>
              <a:rPr lang="en-GB" sz="1800" i="0" dirty="0" smtClean="0"/>
              <a:t>FDI is private sector channel</a:t>
            </a:r>
          </a:p>
          <a:p>
            <a:pPr>
              <a:spcAft>
                <a:spcPts val="1200"/>
              </a:spcAft>
            </a:pPr>
            <a:r>
              <a:rPr lang="en-GB" sz="1800" i="0" dirty="0" smtClean="0"/>
              <a:t>EU funds have played a major role in supporting investment into infrastructure and knowledge</a:t>
            </a:r>
            <a:endParaRPr lang="en-GB" i="0" dirty="0" smtClean="0"/>
          </a:p>
          <a:p>
            <a:pPr lvl="1"/>
            <a:endParaRPr lang="en-GB" b="0" i="0" dirty="0"/>
          </a:p>
        </p:txBody>
      </p:sp>
      <p:pic>
        <p:nvPicPr>
          <p:cNvPr id="6" name="Picture 5"/>
          <p:cNvPicPr>
            <a:picLocks noChangeAspect="1"/>
          </p:cNvPicPr>
          <p:nvPr/>
        </p:nvPicPr>
        <p:blipFill>
          <a:blip r:embed="rId2"/>
          <a:stretch>
            <a:fillRect/>
          </a:stretch>
        </p:blipFill>
        <p:spPr>
          <a:xfrm>
            <a:off x="4463480" y="1847261"/>
            <a:ext cx="4680520" cy="4351294"/>
          </a:xfrm>
          <a:prstGeom prst="rect">
            <a:avLst/>
          </a:prstGeom>
        </p:spPr>
      </p:pic>
    </p:spTree>
    <p:extLst>
      <p:ext uri="{BB962C8B-B14F-4D97-AF65-F5344CB8AC3E}">
        <p14:creationId xmlns:p14="http://schemas.microsoft.com/office/powerpoint/2010/main" val="3229104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74484"/>
            <a:ext cx="8229600" cy="936625"/>
          </a:xfrm>
        </p:spPr>
        <p:txBody>
          <a:bodyPr/>
          <a:lstStyle/>
          <a:p>
            <a:r>
              <a:rPr lang="en-GB" dirty="0" smtClean="0"/>
              <a:t>Financial integration</a:t>
            </a:r>
            <a:endParaRPr lang="en-GB" dirty="0"/>
          </a:p>
        </p:txBody>
      </p:sp>
      <p:sp>
        <p:nvSpPr>
          <p:cNvPr id="7" name="TextBox 6"/>
          <p:cNvSpPr txBox="1"/>
          <p:nvPr/>
        </p:nvSpPr>
        <p:spPr>
          <a:xfrm>
            <a:off x="6660232" y="6309320"/>
            <a:ext cx="2351926" cy="307777"/>
          </a:xfrm>
          <a:prstGeom prst="rect">
            <a:avLst/>
          </a:prstGeom>
          <a:noFill/>
        </p:spPr>
        <p:txBody>
          <a:bodyPr wrap="none" rtlCol="0">
            <a:spAutoFit/>
          </a:bodyPr>
          <a:lstStyle/>
          <a:p>
            <a:r>
              <a:rPr lang="en-GB" sz="1400" b="0" i="1" dirty="0" smtClean="0">
                <a:solidFill>
                  <a:schemeClr val="tx1"/>
                </a:solidFill>
              </a:rPr>
              <a:t>Source: EU Commission</a:t>
            </a:r>
            <a:endParaRPr lang="en-GB" sz="1400" b="0" i="1" dirty="0">
              <a:solidFill>
                <a:schemeClr val="tx1"/>
              </a:solidFill>
            </a:endParaRPr>
          </a:p>
        </p:txBody>
      </p:sp>
      <p:sp>
        <p:nvSpPr>
          <p:cNvPr id="3" name="Content Placeholder 2"/>
          <p:cNvSpPr>
            <a:spLocks noGrp="1"/>
          </p:cNvSpPr>
          <p:nvPr>
            <p:ph idx="1"/>
          </p:nvPr>
        </p:nvSpPr>
        <p:spPr>
          <a:xfrm>
            <a:off x="284576" y="2011109"/>
            <a:ext cx="4367778" cy="3402583"/>
          </a:xfrm>
        </p:spPr>
        <p:txBody>
          <a:bodyPr/>
          <a:lstStyle/>
          <a:p>
            <a:pPr>
              <a:spcAft>
                <a:spcPts val="1200"/>
              </a:spcAft>
            </a:pPr>
            <a:r>
              <a:rPr lang="en-GB" sz="2200" i="0" dirty="0" smtClean="0"/>
              <a:t>Quality of financial regulation and supervision (incl. by central banks)</a:t>
            </a:r>
          </a:p>
          <a:p>
            <a:pPr>
              <a:spcAft>
                <a:spcPts val="1200"/>
              </a:spcAft>
            </a:pPr>
            <a:r>
              <a:rPr lang="en-GB" sz="2200" i="0" dirty="0" smtClean="0"/>
              <a:t>Most cross-border capital entered via the banking system, not FDI</a:t>
            </a:r>
          </a:p>
          <a:p>
            <a:pPr>
              <a:spcAft>
                <a:spcPts val="1200"/>
              </a:spcAft>
            </a:pPr>
            <a:r>
              <a:rPr lang="en-GB" sz="2200" i="0" dirty="0" smtClean="0"/>
              <a:t>Banking sector integration (greater foreign ownership?)</a:t>
            </a:r>
          </a:p>
          <a:p>
            <a:pPr>
              <a:spcAft>
                <a:spcPts val="1200"/>
              </a:spcAft>
            </a:pPr>
            <a:r>
              <a:rPr lang="en-GB" sz="2200" i="0" dirty="0" smtClean="0"/>
              <a:t>Convergence of financial and monetary conditions</a:t>
            </a:r>
          </a:p>
          <a:p>
            <a:pPr indent="0">
              <a:spcAft>
                <a:spcPts val="1200"/>
              </a:spcAft>
              <a:buNone/>
            </a:pPr>
            <a:endParaRPr lang="en-GB" sz="1800" i="0" dirty="0" smtClean="0"/>
          </a:p>
          <a:p>
            <a:pPr lvl="1"/>
            <a:endParaRPr lang="en-GB" b="0" i="0" dirty="0"/>
          </a:p>
        </p:txBody>
      </p:sp>
      <p:pic>
        <p:nvPicPr>
          <p:cNvPr id="4" name="Picture 3"/>
          <p:cNvPicPr>
            <a:picLocks noChangeAspect="1"/>
          </p:cNvPicPr>
          <p:nvPr/>
        </p:nvPicPr>
        <p:blipFill>
          <a:blip r:embed="rId2"/>
          <a:stretch>
            <a:fillRect/>
          </a:stretch>
        </p:blipFill>
        <p:spPr>
          <a:xfrm>
            <a:off x="4541393" y="2011109"/>
            <a:ext cx="4633222" cy="4135807"/>
          </a:xfrm>
          <a:prstGeom prst="rect">
            <a:avLst/>
          </a:prstGeom>
        </p:spPr>
      </p:pic>
    </p:spTree>
    <p:extLst>
      <p:ext uri="{BB962C8B-B14F-4D97-AF65-F5344CB8AC3E}">
        <p14:creationId xmlns:p14="http://schemas.microsoft.com/office/powerpoint/2010/main" val="1901542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74484"/>
            <a:ext cx="8229600" cy="936625"/>
          </a:xfrm>
        </p:spPr>
        <p:txBody>
          <a:bodyPr/>
          <a:lstStyle/>
          <a:p>
            <a:r>
              <a:rPr lang="en-GB" dirty="0" smtClean="0"/>
              <a:t>Labour Market</a:t>
            </a:r>
            <a:endParaRPr lang="en-GB" dirty="0"/>
          </a:p>
        </p:txBody>
      </p:sp>
      <p:sp>
        <p:nvSpPr>
          <p:cNvPr id="7" name="TextBox 6"/>
          <p:cNvSpPr txBox="1"/>
          <p:nvPr/>
        </p:nvSpPr>
        <p:spPr>
          <a:xfrm>
            <a:off x="6516216" y="6309320"/>
            <a:ext cx="2351926" cy="307777"/>
          </a:xfrm>
          <a:prstGeom prst="rect">
            <a:avLst/>
          </a:prstGeom>
          <a:noFill/>
        </p:spPr>
        <p:txBody>
          <a:bodyPr wrap="none" rtlCol="0">
            <a:spAutoFit/>
          </a:bodyPr>
          <a:lstStyle/>
          <a:p>
            <a:r>
              <a:rPr lang="en-GB" sz="1400" b="0" i="1" dirty="0" smtClean="0">
                <a:solidFill>
                  <a:schemeClr val="tx1"/>
                </a:solidFill>
              </a:rPr>
              <a:t>Source: EU Commission</a:t>
            </a:r>
            <a:endParaRPr lang="en-GB" sz="1400" b="0" i="1" dirty="0">
              <a:solidFill>
                <a:schemeClr val="tx1"/>
              </a:solidFill>
            </a:endParaRPr>
          </a:p>
        </p:txBody>
      </p:sp>
      <p:sp>
        <p:nvSpPr>
          <p:cNvPr id="3" name="Content Placeholder 2"/>
          <p:cNvSpPr>
            <a:spLocks noGrp="1"/>
          </p:cNvSpPr>
          <p:nvPr>
            <p:ph idx="1"/>
          </p:nvPr>
        </p:nvSpPr>
        <p:spPr>
          <a:xfrm>
            <a:off x="286350" y="2011109"/>
            <a:ext cx="4367778" cy="3402583"/>
          </a:xfrm>
        </p:spPr>
        <p:txBody>
          <a:bodyPr/>
          <a:lstStyle/>
          <a:p>
            <a:pPr>
              <a:spcAft>
                <a:spcPts val="1200"/>
              </a:spcAft>
            </a:pPr>
            <a:r>
              <a:rPr lang="en-GB" sz="2200" i="0" dirty="0" smtClean="0"/>
              <a:t>Freedom of movement affected intra-EU migration</a:t>
            </a:r>
          </a:p>
          <a:p>
            <a:pPr>
              <a:spcAft>
                <a:spcPts val="1200"/>
              </a:spcAft>
            </a:pPr>
            <a:r>
              <a:rPr lang="en-GB" sz="2200" i="0" dirty="0" smtClean="0"/>
              <a:t>Initially responding to labour shortages in EU15 </a:t>
            </a:r>
          </a:p>
          <a:p>
            <a:pPr>
              <a:spcAft>
                <a:spcPts val="1200"/>
              </a:spcAft>
            </a:pPr>
            <a:r>
              <a:rPr lang="en-GB" sz="2200" i="0" dirty="0" smtClean="0"/>
              <a:t>Wage competition </a:t>
            </a:r>
          </a:p>
          <a:p>
            <a:pPr>
              <a:spcAft>
                <a:spcPts val="1200"/>
              </a:spcAft>
            </a:pPr>
            <a:r>
              <a:rPr lang="en-GB" sz="2200" i="0" dirty="0" smtClean="0"/>
              <a:t>Employment protection legislation eased</a:t>
            </a:r>
          </a:p>
          <a:p>
            <a:pPr>
              <a:spcAft>
                <a:spcPts val="1200"/>
              </a:spcAft>
            </a:pPr>
            <a:r>
              <a:rPr lang="en-GB" sz="2200" i="0" dirty="0" smtClean="0"/>
              <a:t>New labour shortages emerging in CESEE </a:t>
            </a:r>
          </a:p>
          <a:p>
            <a:pPr>
              <a:spcAft>
                <a:spcPts val="1200"/>
              </a:spcAft>
            </a:pPr>
            <a:endParaRPr lang="en-GB" sz="2200" i="0" dirty="0" smtClean="0"/>
          </a:p>
          <a:p>
            <a:pPr>
              <a:spcAft>
                <a:spcPts val="1200"/>
              </a:spcAft>
            </a:pPr>
            <a:endParaRPr lang="en-GB" b="0" i="0" dirty="0"/>
          </a:p>
        </p:txBody>
      </p:sp>
      <p:pic>
        <p:nvPicPr>
          <p:cNvPr id="6" name="Picture 5"/>
          <p:cNvPicPr>
            <a:picLocks noChangeAspect="1"/>
          </p:cNvPicPr>
          <p:nvPr/>
        </p:nvPicPr>
        <p:blipFill>
          <a:blip r:embed="rId2"/>
          <a:stretch>
            <a:fillRect/>
          </a:stretch>
        </p:blipFill>
        <p:spPr>
          <a:xfrm>
            <a:off x="4427984" y="1849180"/>
            <a:ext cx="4663139" cy="4262612"/>
          </a:xfrm>
          <a:prstGeom prst="rect">
            <a:avLst/>
          </a:prstGeom>
        </p:spPr>
      </p:pic>
    </p:spTree>
    <p:extLst>
      <p:ext uri="{BB962C8B-B14F-4D97-AF65-F5344CB8AC3E}">
        <p14:creationId xmlns:p14="http://schemas.microsoft.com/office/powerpoint/2010/main" val="3766312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74484"/>
            <a:ext cx="8229600" cy="936625"/>
          </a:xfrm>
        </p:spPr>
        <p:txBody>
          <a:bodyPr/>
          <a:lstStyle/>
          <a:p>
            <a:r>
              <a:rPr lang="en-GB" dirty="0" smtClean="0"/>
              <a:t>Innovation and Technology</a:t>
            </a:r>
            <a:endParaRPr lang="en-GB" dirty="0"/>
          </a:p>
        </p:txBody>
      </p:sp>
      <p:sp>
        <p:nvSpPr>
          <p:cNvPr id="7" name="TextBox 6"/>
          <p:cNvSpPr txBox="1"/>
          <p:nvPr/>
        </p:nvSpPr>
        <p:spPr>
          <a:xfrm>
            <a:off x="6744555" y="6207655"/>
            <a:ext cx="2351926" cy="307777"/>
          </a:xfrm>
          <a:prstGeom prst="rect">
            <a:avLst/>
          </a:prstGeom>
          <a:noFill/>
        </p:spPr>
        <p:txBody>
          <a:bodyPr wrap="none" rtlCol="0">
            <a:spAutoFit/>
          </a:bodyPr>
          <a:lstStyle/>
          <a:p>
            <a:r>
              <a:rPr lang="en-GB" sz="1400" b="0" i="1" dirty="0" smtClean="0">
                <a:solidFill>
                  <a:schemeClr val="tx1"/>
                </a:solidFill>
              </a:rPr>
              <a:t>Source: EU Commission</a:t>
            </a:r>
            <a:endParaRPr lang="en-GB" sz="1400" b="0" i="1" dirty="0">
              <a:solidFill>
                <a:schemeClr val="tx1"/>
              </a:solidFill>
            </a:endParaRPr>
          </a:p>
        </p:txBody>
      </p:sp>
      <p:sp>
        <p:nvSpPr>
          <p:cNvPr id="3" name="Content Placeholder 2"/>
          <p:cNvSpPr>
            <a:spLocks noGrp="1"/>
          </p:cNvSpPr>
          <p:nvPr>
            <p:ph idx="1"/>
          </p:nvPr>
        </p:nvSpPr>
        <p:spPr>
          <a:xfrm>
            <a:off x="286350" y="2011109"/>
            <a:ext cx="4367778" cy="3402583"/>
          </a:xfrm>
        </p:spPr>
        <p:txBody>
          <a:bodyPr/>
          <a:lstStyle/>
          <a:p>
            <a:pPr>
              <a:spcAft>
                <a:spcPts val="1200"/>
              </a:spcAft>
            </a:pPr>
            <a:r>
              <a:rPr lang="en-GB" sz="2000" i="0" dirty="0" smtClean="0"/>
              <a:t>A crucial determinant of long-run growth and prosperity</a:t>
            </a:r>
          </a:p>
          <a:p>
            <a:pPr>
              <a:spcAft>
                <a:spcPts val="1200"/>
              </a:spcAft>
            </a:pPr>
            <a:r>
              <a:rPr lang="en-GB" sz="2000" i="0" dirty="0" smtClean="0"/>
              <a:t>Developing countries have an advantage:</a:t>
            </a:r>
          </a:p>
          <a:p>
            <a:pPr indent="0">
              <a:spcAft>
                <a:spcPts val="1200"/>
              </a:spcAft>
              <a:buNone/>
            </a:pPr>
            <a:r>
              <a:rPr lang="en-GB" sz="1800" dirty="0" smtClean="0"/>
              <a:t>“…[they] do not need to develop from scratch technologies that are already available; they simply need to adapt and adopt them</a:t>
            </a:r>
            <a:r>
              <a:rPr lang="en-GB" sz="1800" i="0" dirty="0" smtClean="0"/>
              <a:t>”</a:t>
            </a:r>
          </a:p>
          <a:p>
            <a:pPr indent="0">
              <a:spcAft>
                <a:spcPts val="1200"/>
              </a:spcAft>
              <a:buNone/>
            </a:pPr>
            <a:r>
              <a:rPr lang="en-GB" sz="1800" i="0" dirty="0" smtClean="0"/>
              <a:t>		     </a:t>
            </a:r>
            <a:r>
              <a:rPr lang="en-GB" sz="1600" i="0" dirty="0" smtClean="0"/>
              <a:t>(D. </a:t>
            </a:r>
            <a:r>
              <a:rPr lang="en-GB" sz="1600" i="0" dirty="0" err="1" smtClean="0"/>
              <a:t>Rodrik</a:t>
            </a:r>
            <a:r>
              <a:rPr lang="en-GB" sz="1600" i="0" dirty="0" smtClean="0"/>
              <a:t>, 2011)</a:t>
            </a:r>
          </a:p>
          <a:p>
            <a:pPr marL="285750" indent="-285750">
              <a:spcAft>
                <a:spcPts val="1200"/>
              </a:spcAft>
            </a:pPr>
            <a:r>
              <a:rPr lang="en-GB" sz="2000" i="0" dirty="0" smtClean="0"/>
              <a:t>Unclear whether EU membership offers </a:t>
            </a:r>
            <a:r>
              <a:rPr lang="en-GB" sz="2000" i="0" u="sng" dirty="0" smtClean="0"/>
              <a:t>permanently</a:t>
            </a:r>
            <a:r>
              <a:rPr lang="en-GB" sz="2000" i="0" dirty="0" smtClean="0"/>
              <a:t> faster growth</a:t>
            </a:r>
            <a:endParaRPr lang="en-GB" sz="2000" b="0" i="0" u="sng" dirty="0"/>
          </a:p>
        </p:txBody>
      </p:sp>
      <p:pic>
        <p:nvPicPr>
          <p:cNvPr id="5" name="Picture 4"/>
          <p:cNvPicPr>
            <a:picLocks noChangeAspect="1"/>
          </p:cNvPicPr>
          <p:nvPr/>
        </p:nvPicPr>
        <p:blipFill>
          <a:blip r:embed="rId2"/>
          <a:stretch>
            <a:fillRect/>
          </a:stretch>
        </p:blipFill>
        <p:spPr>
          <a:xfrm>
            <a:off x="4650247" y="1842710"/>
            <a:ext cx="4488848" cy="4392801"/>
          </a:xfrm>
          <a:prstGeom prst="rect">
            <a:avLst/>
          </a:prstGeom>
        </p:spPr>
      </p:pic>
    </p:spTree>
    <p:extLst>
      <p:ext uri="{BB962C8B-B14F-4D97-AF65-F5344CB8AC3E}">
        <p14:creationId xmlns:p14="http://schemas.microsoft.com/office/powerpoint/2010/main" val="2111595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796"/>
            <a:ext cx="8229600" cy="936625"/>
          </a:xfrm>
        </p:spPr>
        <p:txBody>
          <a:bodyPr/>
          <a:lstStyle/>
          <a:p>
            <a:r>
              <a:rPr lang="en-GB" dirty="0" smtClean="0"/>
              <a:t>Institutional quality</a:t>
            </a:r>
            <a:endParaRPr lang="en-GB" dirty="0"/>
          </a:p>
        </p:txBody>
      </p:sp>
      <p:sp>
        <p:nvSpPr>
          <p:cNvPr id="3" name="Content Placeholder 2"/>
          <p:cNvSpPr>
            <a:spLocks noGrp="1"/>
          </p:cNvSpPr>
          <p:nvPr>
            <p:ph idx="1"/>
          </p:nvPr>
        </p:nvSpPr>
        <p:spPr>
          <a:xfrm>
            <a:off x="457200" y="1844823"/>
            <a:ext cx="8229600" cy="1224136"/>
          </a:xfrm>
        </p:spPr>
        <p:txBody>
          <a:bodyPr/>
          <a:lstStyle/>
          <a:p>
            <a:pPr>
              <a:spcAft>
                <a:spcPts val="1200"/>
              </a:spcAft>
            </a:pPr>
            <a:r>
              <a:rPr lang="en-GB" i="0" dirty="0" smtClean="0"/>
              <a:t>Poor governance can imply waste, risk of expropriation, and financial burden on businesses and consumers</a:t>
            </a:r>
          </a:p>
        </p:txBody>
      </p:sp>
      <p:graphicFrame>
        <p:nvGraphicFramePr>
          <p:cNvPr id="4" name="Diagram 3"/>
          <p:cNvGraphicFramePr/>
          <p:nvPr>
            <p:extLst>
              <p:ext uri="{D42A27DB-BD31-4B8C-83A1-F6EECF244321}">
                <p14:modId xmlns:p14="http://schemas.microsoft.com/office/powerpoint/2010/main" val="3930244558"/>
              </p:ext>
            </p:extLst>
          </p:nvPr>
        </p:nvGraphicFramePr>
        <p:xfrm>
          <a:off x="4788024" y="3068959"/>
          <a:ext cx="5040560" cy="3527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p:cNvSpPr txBox="1">
            <a:spLocks/>
          </p:cNvSpPr>
          <p:nvPr/>
        </p:nvSpPr>
        <p:spPr bwMode="auto">
          <a:xfrm>
            <a:off x="467544" y="3232581"/>
            <a:ext cx="4104456" cy="2880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F5494"/>
              </a:buClr>
              <a:buSzPct val="120000"/>
              <a:buFont typeface="Arial" pitchFamily="34" charset="0"/>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spcAft>
                <a:spcPts val="1200"/>
              </a:spcAft>
            </a:pPr>
            <a:r>
              <a:rPr lang="en-GB" b="0" i="0" kern="0" dirty="0" smtClean="0"/>
              <a:t>Causality difficult to determine:</a:t>
            </a:r>
          </a:p>
          <a:p>
            <a:pPr indent="0">
              <a:spcAft>
                <a:spcPts val="1200"/>
              </a:spcAft>
              <a:buNone/>
            </a:pPr>
            <a:r>
              <a:rPr lang="en-GB" b="0" kern="0" dirty="0" smtClean="0"/>
              <a:t>Does economic growth cause good institutions, and/or vice versa? </a:t>
            </a:r>
          </a:p>
        </p:txBody>
      </p:sp>
    </p:spTree>
    <p:extLst>
      <p:ext uri="{BB962C8B-B14F-4D97-AF65-F5344CB8AC3E}">
        <p14:creationId xmlns:p14="http://schemas.microsoft.com/office/powerpoint/2010/main" val="1257704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936625"/>
          </a:xfrm>
        </p:spPr>
        <p:txBody>
          <a:bodyPr/>
          <a:lstStyle/>
          <a:p>
            <a:r>
              <a:rPr lang="en-GB" dirty="0" smtClean="0"/>
              <a:t>Institutional quality</a:t>
            </a:r>
            <a:endParaRPr lang="en-GB" dirty="0"/>
          </a:p>
        </p:txBody>
      </p:sp>
      <p:sp>
        <p:nvSpPr>
          <p:cNvPr id="7" name="TextBox 6"/>
          <p:cNvSpPr txBox="1"/>
          <p:nvPr/>
        </p:nvSpPr>
        <p:spPr>
          <a:xfrm>
            <a:off x="6705893" y="6381328"/>
            <a:ext cx="1991251" cy="307777"/>
          </a:xfrm>
          <a:prstGeom prst="rect">
            <a:avLst/>
          </a:prstGeom>
          <a:noFill/>
        </p:spPr>
        <p:txBody>
          <a:bodyPr wrap="none" rtlCol="0">
            <a:spAutoFit/>
          </a:bodyPr>
          <a:lstStyle/>
          <a:p>
            <a:r>
              <a:rPr lang="en-GB" sz="1400" b="0" i="1" dirty="0" smtClean="0">
                <a:solidFill>
                  <a:schemeClr val="tx1"/>
                </a:solidFill>
              </a:rPr>
              <a:t>Source: World Bank</a:t>
            </a:r>
            <a:endParaRPr lang="en-GB" sz="1400" b="0" i="1" dirty="0">
              <a:solidFill>
                <a:schemeClr val="tx1"/>
              </a:solidFill>
            </a:endParaRPr>
          </a:p>
        </p:txBody>
      </p:sp>
      <p:pic>
        <p:nvPicPr>
          <p:cNvPr id="5" name="Picture 4"/>
          <p:cNvPicPr>
            <a:picLocks noChangeAspect="1"/>
          </p:cNvPicPr>
          <p:nvPr/>
        </p:nvPicPr>
        <p:blipFill>
          <a:blip r:embed="rId2"/>
          <a:stretch>
            <a:fillRect/>
          </a:stretch>
        </p:blipFill>
        <p:spPr>
          <a:xfrm>
            <a:off x="156035" y="1917353"/>
            <a:ext cx="8987965" cy="4104456"/>
          </a:xfrm>
          <a:prstGeom prst="rect">
            <a:avLst/>
          </a:prstGeom>
        </p:spPr>
      </p:pic>
    </p:spTree>
    <p:extLst>
      <p:ext uri="{BB962C8B-B14F-4D97-AF65-F5344CB8AC3E}">
        <p14:creationId xmlns:p14="http://schemas.microsoft.com/office/powerpoint/2010/main" val="1957673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936625"/>
          </a:xfrm>
        </p:spPr>
        <p:txBody>
          <a:bodyPr/>
          <a:lstStyle/>
          <a:p>
            <a:r>
              <a:rPr lang="en-GB" dirty="0" smtClean="0"/>
              <a:t>Overview</a:t>
            </a:r>
            <a:endParaRPr lang="en-GB" dirty="0"/>
          </a:p>
        </p:txBody>
      </p:sp>
      <p:sp>
        <p:nvSpPr>
          <p:cNvPr id="3" name="Content Placeholder 2"/>
          <p:cNvSpPr>
            <a:spLocks noGrp="1"/>
          </p:cNvSpPr>
          <p:nvPr>
            <p:ph idx="1"/>
          </p:nvPr>
        </p:nvSpPr>
        <p:spPr>
          <a:xfrm>
            <a:off x="611560" y="2060848"/>
            <a:ext cx="8280920" cy="3384476"/>
          </a:xfrm>
        </p:spPr>
        <p:txBody>
          <a:bodyPr/>
          <a:lstStyle/>
          <a:p>
            <a:pPr marL="457200" indent="-457200">
              <a:spcAft>
                <a:spcPts val="1800"/>
              </a:spcAft>
              <a:buSzPct val="110000"/>
              <a:buFont typeface="+mj-lt"/>
              <a:buAutoNum type="arabicPeriod"/>
            </a:pPr>
            <a:r>
              <a:rPr lang="en-GB" i="0" dirty="0" smtClean="0">
                <a:latin typeface="+mj-lt"/>
              </a:rPr>
              <a:t>Convergence facts</a:t>
            </a:r>
          </a:p>
          <a:p>
            <a:pPr marL="457200" indent="-457200">
              <a:spcAft>
                <a:spcPts val="1800"/>
              </a:spcAft>
              <a:buFont typeface="+mj-lt"/>
              <a:buAutoNum type="arabicPeriod"/>
            </a:pPr>
            <a:r>
              <a:rPr lang="en-GB" i="0" dirty="0" smtClean="0">
                <a:latin typeface="+mj-lt"/>
              </a:rPr>
              <a:t>Channels of convergence in the EU context</a:t>
            </a:r>
          </a:p>
          <a:p>
            <a:pPr marL="457200" indent="-457200">
              <a:spcAft>
                <a:spcPts val="1800"/>
              </a:spcAft>
              <a:buFont typeface="+mj-lt"/>
              <a:buAutoNum type="arabicPeriod"/>
            </a:pPr>
            <a:r>
              <a:rPr lang="en-GB" b="1" i="0" dirty="0" smtClean="0">
                <a:latin typeface="+mj-lt"/>
              </a:rPr>
              <a:t>Patterns of convergence: Clusters and regional dynamics</a:t>
            </a:r>
          </a:p>
          <a:p>
            <a:pPr marL="457200" indent="-457200">
              <a:spcAft>
                <a:spcPts val="1800"/>
              </a:spcAft>
              <a:buFont typeface="+mj-lt"/>
              <a:buAutoNum type="arabicPeriod"/>
            </a:pPr>
            <a:r>
              <a:rPr lang="en-GB" i="0" dirty="0">
                <a:latin typeface="+mj-lt"/>
              </a:rPr>
              <a:t>Towards a unified theory of </a:t>
            </a:r>
            <a:r>
              <a:rPr lang="en-GB" i="0" dirty="0" smtClean="0">
                <a:latin typeface="+mj-lt"/>
              </a:rPr>
              <a:t>convergence </a:t>
            </a:r>
            <a:endParaRPr lang="en-GB" i="0" dirty="0">
              <a:latin typeface="+mj-lt"/>
            </a:endParaRPr>
          </a:p>
          <a:p>
            <a:pPr marL="457200" indent="-457200">
              <a:spcAft>
                <a:spcPts val="600"/>
              </a:spcAft>
              <a:buFont typeface="+mj-lt"/>
              <a:buAutoNum type="arabicPeriod"/>
            </a:pPr>
            <a:endParaRPr lang="en-GB" sz="2000" i="0" dirty="0" smtClean="0"/>
          </a:p>
          <a:p>
            <a:endParaRPr lang="en-GB" sz="2000" dirty="0" smtClean="0"/>
          </a:p>
          <a:p>
            <a:endParaRPr lang="en-GB" sz="2000" dirty="0" smtClean="0"/>
          </a:p>
        </p:txBody>
      </p:sp>
    </p:spTree>
    <p:extLst>
      <p:ext uri="{BB962C8B-B14F-4D97-AF65-F5344CB8AC3E}">
        <p14:creationId xmlns:p14="http://schemas.microsoft.com/office/powerpoint/2010/main" val="1303798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936625"/>
          </a:xfrm>
        </p:spPr>
        <p:txBody>
          <a:bodyPr/>
          <a:lstStyle/>
          <a:p>
            <a:r>
              <a:rPr lang="en-GB" dirty="0" smtClean="0"/>
              <a:t>Regional convergence</a:t>
            </a:r>
            <a:endParaRPr lang="en-GB" dirty="0"/>
          </a:p>
        </p:txBody>
      </p:sp>
      <p:sp>
        <p:nvSpPr>
          <p:cNvPr id="3" name="Content Placeholder 2"/>
          <p:cNvSpPr>
            <a:spLocks noGrp="1"/>
          </p:cNvSpPr>
          <p:nvPr>
            <p:ph idx="1"/>
          </p:nvPr>
        </p:nvSpPr>
        <p:spPr>
          <a:xfrm>
            <a:off x="467544" y="2060848"/>
            <a:ext cx="8568952" cy="3384476"/>
          </a:xfrm>
        </p:spPr>
        <p:txBody>
          <a:bodyPr/>
          <a:lstStyle/>
          <a:p>
            <a:pPr indent="0">
              <a:spcAft>
                <a:spcPts val="600"/>
              </a:spcAft>
              <a:buNone/>
            </a:pPr>
            <a:r>
              <a:rPr lang="en-GB" b="1" i="0" dirty="0" smtClean="0"/>
              <a:t>Convergence Clubs: </a:t>
            </a:r>
          </a:p>
          <a:p>
            <a:pPr indent="0">
              <a:spcAft>
                <a:spcPts val="1800"/>
              </a:spcAft>
              <a:buNone/>
            </a:pPr>
            <a:r>
              <a:rPr lang="en-GB" i="0" dirty="0" smtClean="0"/>
              <a:t>CESEE vs. Southern European economies</a:t>
            </a:r>
            <a:endParaRPr lang="en-GB" i="0" dirty="0"/>
          </a:p>
          <a:p>
            <a:pPr indent="0">
              <a:spcBef>
                <a:spcPts val="1200"/>
              </a:spcBef>
              <a:spcAft>
                <a:spcPts val="1200"/>
              </a:spcAft>
              <a:buNone/>
            </a:pPr>
            <a:r>
              <a:rPr lang="en-GB" b="1" i="0" dirty="0" smtClean="0"/>
              <a:t>Regional convergence </a:t>
            </a:r>
            <a:r>
              <a:rPr lang="en-GB" i="0" dirty="0" smtClean="0"/>
              <a:t>(Art. 174 TFEU objective):</a:t>
            </a:r>
          </a:p>
          <a:p>
            <a:pPr marL="342900" lvl="1" indent="-342900">
              <a:spcAft>
                <a:spcPts val="600"/>
              </a:spcAft>
              <a:buClr>
                <a:srgbClr val="0F5494"/>
              </a:buClr>
              <a:buSzPct val="120000"/>
            </a:pPr>
            <a:r>
              <a:rPr lang="fr-BE" sz="2200" b="0" dirty="0" err="1" smtClean="0">
                <a:ea typeface="+mn-ea"/>
                <a:cs typeface="+mn-cs"/>
              </a:rPr>
              <a:t>Reducing</a:t>
            </a:r>
            <a:r>
              <a:rPr lang="fr-BE" sz="2200" b="0" dirty="0" smtClean="0">
                <a:ea typeface="+mn-ea"/>
                <a:cs typeface="+mn-cs"/>
              </a:rPr>
              <a:t> </a:t>
            </a:r>
            <a:r>
              <a:rPr lang="fr-BE" sz="2200" b="0" dirty="0" err="1" smtClean="0">
                <a:ea typeface="+mn-ea"/>
                <a:cs typeface="+mn-cs"/>
              </a:rPr>
              <a:t>disparities</a:t>
            </a:r>
            <a:r>
              <a:rPr lang="fr-BE" sz="2200" b="0" dirty="0">
                <a:ea typeface="+mn-ea"/>
                <a:cs typeface="+mn-cs"/>
              </a:rPr>
              <a:t> </a:t>
            </a:r>
            <a:r>
              <a:rPr lang="fr-BE" sz="2200" b="0" dirty="0" err="1" smtClean="0">
                <a:ea typeface="+mn-ea"/>
                <a:cs typeface="+mn-cs"/>
              </a:rPr>
              <a:t>between</a:t>
            </a:r>
            <a:r>
              <a:rPr lang="fr-BE" sz="2200" b="0" dirty="0" smtClean="0">
                <a:ea typeface="+mn-ea"/>
                <a:cs typeface="+mn-cs"/>
              </a:rPr>
              <a:t> EU </a:t>
            </a:r>
            <a:r>
              <a:rPr lang="fr-BE" sz="2200" b="0" dirty="0" err="1" smtClean="0">
                <a:ea typeface="+mn-ea"/>
                <a:cs typeface="+mn-cs"/>
              </a:rPr>
              <a:t>regions</a:t>
            </a:r>
            <a:endParaRPr lang="fr-BE" sz="2200" b="0" dirty="0">
              <a:ea typeface="+mn-ea"/>
              <a:cs typeface="+mn-cs"/>
            </a:endParaRPr>
          </a:p>
          <a:p>
            <a:pPr marL="342900" lvl="1" indent="-342900">
              <a:spcAft>
                <a:spcPts val="600"/>
              </a:spcAft>
              <a:buClr>
                <a:srgbClr val="0F5494"/>
              </a:buClr>
              <a:buSzPct val="120000"/>
            </a:pPr>
            <a:r>
              <a:rPr lang="fr-BE" sz="2200" b="0" dirty="0" err="1">
                <a:ea typeface="+mn-ea"/>
                <a:cs typeface="+mn-cs"/>
              </a:rPr>
              <a:t>Address</a:t>
            </a:r>
            <a:r>
              <a:rPr lang="fr-BE" sz="2200" b="0" dirty="0">
                <a:ea typeface="+mn-ea"/>
                <a:cs typeface="+mn-cs"/>
              </a:rPr>
              <a:t> </a:t>
            </a:r>
            <a:r>
              <a:rPr lang="fr-BE" sz="2200" b="0" dirty="0" err="1" smtClean="0">
                <a:ea typeface="+mn-ea"/>
                <a:cs typeface="+mn-cs"/>
              </a:rPr>
              <a:t>underdevelopment</a:t>
            </a:r>
            <a:r>
              <a:rPr lang="fr-BE" sz="2200" b="0" dirty="0" smtClean="0">
                <a:ea typeface="+mn-ea"/>
                <a:cs typeface="+mn-cs"/>
              </a:rPr>
              <a:t> of </a:t>
            </a:r>
            <a:r>
              <a:rPr lang="fr-BE" sz="2200" b="0" dirty="0">
                <a:ea typeface="+mn-ea"/>
                <a:cs typeface="+mn-cs"/>
              </a:rPr>
              <a:t>the least </a:t>
            </a:r>
            <a:r>
              <a:rPr lang="fr-BE" sz="2200" b="0" dirty="0" err="1">
                <a:ea typeface="+mn-ea"/>
                <a:cs typeface="+mn-cs"/>
              </a:rPr>
              <a:t>favoured</a:t>
            </a:r>
            <a:r>
              <a:rPr lang="fr-BE" sz="2200" b="0" dirty="0">
                <a:ea typeface="+mn-ea"/>
                <a:cs typeface="+mn-cs"/>
              </a:rPr>
              <a:t> </a:t>
            </a:r>
            <a:r>
              <a:rPr lang="fr-BE" sz="2200" b="0" dirty="0" err="1">
                <a:ea typeface="+mn-ea"/>
                <a:cs typeface="+mn-cs"/>
              </a:rPr>
              <a:t>regions</a:t>
            </a:r>
            <a:endParaRPr lang="fr-BE" sz="2200" b="0" dirty="0">
              <a:ea typeface="+mn-ea"/>
              <a:cs typeface="+mn-cs"/>
            </a:endParaRPr>
          </a:p>
          <a:p>
            <a:pPr marL="342900" lvl="1" indent="-342900">
              <a:spcAft>
                <a:spcPts val="600"/>
              </a:spcAft>
              <a:buClr>
                <a:srgbClr val="0F5494"/>
              </a:buClr>
              <a:buSzPct val="120000"/>
            </a:pPr>
            <a:r>
              <a:rPr lang="fr-BE" sz="2200" b="0" dirty="0" err="1">
                <a:ea typeface="+mn-ea"/>
                <a:cs typeface="+mn-cs"/>
              </a:rPr>
              <a:t>Particular</a:t>
            </a:r>
            <a:r>
              <a:rPr lang="fr-BE" sz="2200" b="0" dirty="0">
                <a:ea typeface="+mn-ea"/>
                <a:cs typeface="+mn-cs"/>
              </a:rPr>
              <a:t> attention to rural areas, </a:t>
            </a:r>
            <a:r>
              <a:rPr lang="fr-BE" sz="2200" b="0" dirty="0" err="1">
                <a:ea typeface="+mn-ea"/>
                <a:cs typeface="+mn-cs"/>
              </a:rPr>
              <a:t>regions</a:t>
            </a:r>
            <a:r>
              <a:rPr lang="fr-BE" sz="2200" b="0" dirty="0">
                <a:ea typeface="+mn-ea"/>
                <a:cs typeface="+mn-cs"/>
              </a:rPr>
              <a:t> </a:t>
            </a:r>
            <a:r>
              <a:rPr lang="fr-BE" sz="2200" b="0" dirty="0" err="1">
                <a:ea typeface="+mn-ea"/>
                <a:cs typeface="+mn-cs"/>
              </a:rPr>
              <a:t>affected</a:t>
            </a:r>
            <a:r>
              <a:rPr lang="fr-BE" sz="2200" b="0" dirty="0">
                <a:ea typeface="+mn-ea"/>
                <a:cs typeface="+mn-cs"/>
              </a:rPr>
              <a:t> by </a:t>
            </a:r>
            <a:r>
              <a:rPr lang="fr-BE" sz="2200" b="0" dirty="0" err="1">
                <a:ea typeface="+mn-ea"/>
                <a:cs typeface="+mn-cs"/>
              </a:rPr>
              <a:t>industrial</a:t>
            </a:r>
            <a:r>
              <a:rPr lang="fr-BE" sz="2200" b="0" dirty="0">
                <a:ea typeface="+mn-ea"/>
                <a:cs typeface="+mn-cs"/>
              </a:rPr>
              <a:t> transition, </a:t>
            </a:r>
            <a:r>
              <a:rPr lang="fr-BE" sz="2200" b="0" dirty="0" err="1" smtClean="0">
                <a:ea typeface="+mn-ea"/>
                <a:cs typeface="+mn-cs"/>
              </a:rPr>
              <a:t>geographically</a:t>
            </a:r>
            <a:r>
              <a:rPr lang="fr-BE" sz="2200" b="0" dirty="0" smtClean="0">
                <a:ea typeface="+mn-ea"/>
                <a:cs typeface="+mn-cs"/>
              </a:rPr>
              <a:t> </a:t>
            </a:r>
            <a:r>
              <a:rPr lang="fr-BE" sz="2200" b="0" dirty="0">
                <a:ea typeface="+mn-ea"/>
                <a:cs typeface="+mn-cs"/>
              </a:rPr>
              <a:t>or </a:t>
            </a:r>
            <a:r>
              <a:rPr lang="fr-BE" sz="2200" b="0" dirty="0" err="1" smtClean="0">
                <a:ea typeface="+mn-ea"/>
                <a:cs typeface="+mn-cs"/>
              </a:rPr>
              <a:t>demographically</a:t>
            </a:r>
            <a:r>
              <a:rPr lang="fr-BE" sz="2200" b="0" dirty="0" smtClean="0">
                <a:ea typeface="+mn-ea"/>
                <a:cs typeface="+mn-cs"/>
              </a:rPr>
              <a:t> </a:t>
            </a:r>
            <a:r>
              <a:rPr lang="en-GB" sz="2200" b="0" dirty="0" smtClean="0">
                <a:ea typeface="+mn-ea"/>
                <a:cs typeface="+mn-cs"/>
              </a:rPr>
              <a:t>disadvantaged regions</a:t>
            </a:r>
            <a:endParaRPr lang="en-GB" sz="2200" b="0" dirty="0">
              <a:ea typeface="+mn-ea"/>
              <a:cs typeface="+mn-cs"/>
            </a:endParaRPr>
          </a:p>
          <a:p>
            <a:pPr indent="0">
              <a:spcAft>
                <a:spcPts val="600"/>
              </a:spcAft>
              <a:buNone/>
            </a:pPr>
            <a:endParaRPr lang="en-GB" i="0" dirty="0" smtClean="0"/>
          </a:p>
          <a:p>
            <a:endParaRPr lang="en-GB" sz="2000" dirty="0" smtClean="0"/>
          </a:p>
          <a:p>
            <a:endParaRPr lang="en-GB" sz="2000" dirty="0" smtClean="0"/>
          </a:p>
        </p:txBody>
      </p:sp>
    </p:spTree>
    <p:extLst>
      <p:ext uri="{BB962C8B-B14F-4D97-AF65-F5344CB8AC3E}">
        <p14:creationId xmlns:p14="http://schemas.microsoft.com/office/powerpoint/2010/main" val="3562239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568952" cy="1296144"/>
          </a:xfrm>
        </p:spPr>
        <p:txBody>
          <a:bodyPr/>
          <a:lstStyle/>
          <a:p>
            <a:pPr>
              <a:spcBef>
                <a:spcPts val="0"/>
              </a:spcBef>
            </a:pPr>
            <a:r>
              <a:rPr lang="fr-BE" sz="2800" dirty="0" err="1" smtClean="0"/>
              <a:t>Weak</a:t>
            </a:r>
            <a:r>
              <a:rPr lang="fr-BE" sz="2800" dirty="0" smtClean="0"/>
              <a:t> beta convergence </a:t>
            </a:r>
            <a:r>
              <a:rPr lang="fr-BE" sz="2800" dirty="0"/>
              <a:t>at </a:t>
            </a:r>
            <a:r>
              <a:rPr lang="fr-BE" sz="2800" dirty="0" err="1"/>
              <a:t>regional</a:t>
            </a:r>
            <a:r>
              <a:rPr lang="fr-BE" sz="2800" dirty="0"/>
              <a:t> </a:t>
            </a:r>
            <a:r>
              <a:rPr lang="fr-BE" sz="2800" dirty="0" err="1" smtClean="0"/>
              <a:t>level</a:t>
            </a:r>
            <a:r>
              <a:rPr lang="fr-BE" sz="2800" dirty="0" smtClean="0"/>
              <a:t/>
            </a:r>
            <a:br>
              <a:rPr lang="fr-BE" sz="2800" dirty="0" smtClean="0"/>
            </a:br>
            <a:endParaRPr lang="en-GB" sz="2400" b="0" i="1" dirty="0"/>
          </a:p>
        </p:txBody>
      </p:sp>
      <p:sp>
        <p:nvSpPr>
          <p:cNvPr id="3" name="Content Placeholder 2"/>
          <p:cNvSpPr>
            <a:spLocks noGrp="1"/>
          </p:cNvSpPr>
          <p:nvPr>
            <p:ph idx="1"/>
          </p:nvPr>
        </p:nvSpPr>
        <p:spPr>
          <a:xfrm>
            <a:off x="287524" y="2479859"/>
            <a:ext cx="8568952" cy="3384476"/>
          </a:xfrm>
        </p:spPr>
        <p:txBody>
          <a:bodyPr/>
          <a:lstStyle/>
          <a:p>
            <a:pPr indent="0">
              <a:spcAft>
                <a:spcPts val="600"/>
              </a:spcAft>
              <a:buNone/>
            </a:pPr>
            <a:endParaRPr lang="en-GB" i="0" dirty="0" smtClean="0"/>
          </a:p>
          <a:p>
            <a:endParaRPr lang="en-GB" sz="2000" dirty="0" smtClean="0"/>
          </a:p>
          <a:p>
            <a:endParaRPr lang="en-GB" sz="2000" dirty="0" smtClean="0"/>
          </a:p>
        </p:txBody>
      </p:sp>
      <p:graphicFrame>
        <p:nvGraphicFramePr>
          <p:cNvPr id="4" name="Content Placeholder 3"/>
          <p:cNvGraphicFramePr>
            <a:graphicFrameLocks/>
          </p:cNvGraphicFramePr>
          <p:nvPr>
            <p:extLst>
              <p:ext uri="{D42A27DB-BD31-4B8C-83A1-F6EECF244321}">
                <p14:modId xmlns:p14="http://schemas.microsoft.com/office/powerpoint/2010/main" val="2599751797"/>
              </p:ext>
            </p:extLst>
          </p:nvPr>
        </p:nvGraphicFramePr>
        <p:xfrm>
          <a:off x="457200" y="2043320"/>
          <a:ext cx="8229600" cy="43919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434480" y="1673988"/>
            <a:ext cx="5184576" cy="369332"/>
          </a:xfrm>
          <a:prstGeom prst="rect">
            <a:avLst/>
          </a:prstGeom>
          <a:noFill/>
        </p:spPr>
        <p:txBody>
          <a:bodyPr wrap="square" rtlCol="0">
            <a:spAutoFit/>
          </a:bodyPr>
          <a:lstStyle/>
          <a:p>
            <a:r>
              <a:rPr lang="fr-BE" sz="1800" i="1" dirty="0">
                <a:solidFill>
                  <a:srgbClr val="0F5494"/>
                </a:solidFill>
              </a:rPr>
              <a:t>NUTS II </a:t>
            </a:r>
            <a:r>
              <a:rPr lang="fr-BE" sz="1800" i="1" dirty="0" err="1">
                <a:solidFill>
                  <a:srgbClr val="0F5494"/>
                </a:solidFill>
              </a:rPr>
              <a:t>level</a:t>
            </a:r>
            <a:r>
              <a:rPr lang="fr-BE" sz="1800" i="1" dirty="0">
                <a:solidFill>
                  <a:srgbClr val="0F5494"/>
                </a:solidFill>
              </a:rPr>
              <a:t>, 2000-2016</a:t>
            </a:r>
            <a:endParaRPr lang="en-GB" sz="1800" dirty="0">
              <a:solidFill>
                <a:srgbClr val="0F5494"/>
              </a:solidFill>
            </a:endParaRPr>
          </a:p>
        </p:txBody>
      </p:sp>
    </p:spTree>
    <p:extLst>
      <p:ext uri="{BB962C8B-B14F-4D97-AF65-F5344CB8AC3E}">
        <p14:creationId xmlns:p14="http://schemas.microsoft.com/office/powerpoint/2010/main" val="3811295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980728"/>
            <a:ext cx="8748972" cy="1296144"/>
          </a:xfrm>
        </p:spPr>
        <p:txBody>
          <a:bodyPr/>
          <a:lstStyle/>
          <a:p>
            <a:pPr>
              <a:spcBef>
                <a:spcPts val="0"/>
              </a:spcBef>
            </a:pPr>
            <a:r>
              <a:rPr lang="fr-BE" sz="2800" dirty="0" smtClean="0"/>
              <a:t>No sigma convergence at </a:t>
            </a:r>
            <a:r>
              <a:rPr lang="fr-BE" sz="2800" dirty="0" err="1" smtClean="0"/>
              <a:t>regional</a:t>
            </a:r>
            <a:r>
              <a:rPr lang="fr-BE" sz="2800" dirty="0" smtClean="0"/>
              <a:t> </a:t>
            </a:r>
            <a:r>
              <a:rPr lang="fr-BE" sz="2800" dirty="0" err="1" smtClean="0"/>
              <a:t>level</a:t>
            </a:r>
            <a:r>
              <a:rPr lang="fr-BE" sz="2800" dirty="0" smtClean="0"/>
              <a:t/>
            </a:r>
            <a:br>
              <a:rPr lang="fr-BE" sz="2800" dirty="0" smtClean="0"/>
            </a:br>
            <a:endParaRPr lang="en-GB" sz="2400" b="0" i="1" dirty="0"/>
          </a:p>
        </p:txBody>
      </p:sp>
      <p:sp>
        <p:nvSpPr>
          <p:cNvPr id="3" name="Content Placeholder 2"/>
          <p:cNvSpPr>
            <a:spLocks noGrp="1"/>
          </p:cNvSpPr>
          <p:nvPr>
            <p:ph idx="1"/>
          </p:nvPr>
        </p:nvSpPr>
        <p:spPr>
          <a:xfrm>
            <a:off x="287524" y="2479859"/>
            <a:ext cx="8568952" cy="3384476"/>
          </a:xfrm>
        </p:spPr>
        <p:txBody>
          <a:bodyPr/>
          <a:lstStyle/>
          <a:p>
            <a:pPr indent="0">
              <a:spcAft>
                <a:spcPts val="600"/>
              </a:spcAft>
              <a:buNone/>
            </a:pPr>
            <a:endParaRPr lang="en-GB" i="0" dirty="0" smtClean="0"/>
          </a:p>
          <a:p>
            <a:endParaRPr lang="en-GB" sz="2000" dirty="0" smtClean="0"/>
          </a:p>
          <a:p>
            <a:endParaRPr lang="en-GB" sz="2000" dirty="0" smtClean="0"/>
          </a:p>
        </p:txBody>
      </p:sp>
      <p:sp>
        <p:nvSpPr>
          <p:cNvPr id="5" name="TextBox 4"/>
          <p:cNvSpPr txBox="1"/>
          <p:nvPr/>
        </p:nvSpPr>
        <p:spPr>
          <a:xfrm>
            <a:off x="1331640" y="1748934"/>
            <a:ext cx="5184576" cy="369332"/>
          </a:xfrm>
          <a:prstGeom prst="rect">
            <a:avLst/>
          </a:prstGeom>
          <a:noFill/>
        </p:spPr>
        <p:txBody>
          <a:bodyPr wrap="square" rtlCol="0">
            <a:spAutoFit/>
          </a:bodyPr>
          <a:lstStyle/>
          <a:p>
            <a:r>
              <a:rPr lang="fr-BE" sz="1800" i="1" dirty="0">
                <a:solidFill>
                  <a:srgbClr val="0F5494"/>
                </a:solidFill>
              </a:rPr>
              <a:t>NUTS II </a:t>
            </a:r>
            <a:r>
              <a:rPr lang="fr-BE" sz="1800" i="1" dirty="0" err="1">
                <a:solidFill>
                  <a:srgbClr val="0F5494"/>
                </a:solidFill>
              </a:rPr>
              <a:t>level</a:t>
            </a:r>
            <a:r>
              <a:rPr lang="fr-BE" sz="1800" i="1" dirty="0">
                <a:solidFill>
                  <a:srgbClr val="0F5494"/>
                </a:solidFill>
              </a:rPr>
              <a:t>, 2000-2016</a:t>
            </a:r>
            <a:endParaRPr lang="en-GB" sz="1800" dirty="0">
              <a:solidFill>
                <a:srgbClr val="0F5494"/>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962868593"/>
              </p:ext>
            </p:extLst>
          </p:nvPr>
        </p:nvGraphicFramePr>
        <p:xfrm>
          <a:off x="457200" y="2276474"/>
          <a:ext cx="8219256" cy="3960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5871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936625"/>
          </a:xfrm>
        </p:spPr>
        <p:txBody>
          <a:bodyPr/>
          <a:lstStyle/>
          <a:p>
            <a:r>
              <a:rPr lang="en-GB" dirty="0" smtClean="0"/>
              <a:t>Overview</a:t>
            </a:r>
            <a:endParaRPr lang="en-GB" dirty="0"/>
          </a:p>
        </p:txBody>
      </p:sp>
      <p:sp>
        <p:nvSpPr>
          <p:cNvPr id="3" name="Content Placeholder 2"/>
          <p:cNvSpPr>
            <a:spLocks noGrp="1"/>
          </p:cNvSpPr>
          <p:nvPr>
            <p:ph idx="1"/>
          </p:nvPr>
        </p:nvSpPr>
        <p:spPr>
          <a:xfrm>
            <a:off x="611560" y="2060848"/>
            <a:ext cx="8280920" cy="3384476"/>
          </a:xfrm>
        </p:spPr>
        <p:txBody>
          <a:bodyPr/>
          <a:lstStyle/>
          <a:p>
            <a:pPr marL="457200" indent="-457200">
              <a:spcAft>
                <a:spcPts val="1800"/>
              </a:spcAft>
              <a:buSzPct val="110000"/>
              <a:buFont typeface="+mj-lt"/>
              <a:buAutoNum type="arabicPeriod"/>
            </a:pPr>
            <a:r>
              <a:rPr lang="en-GB" i="0" dirty="0" smtClean="0">
                <a:latin typeface="+mj-lt"/>
              </a:rPr>
              <a:t>Convergence facts</a:t>
            </a:r>
          </a:p>
          <a:p>
            <a:pPr marL="457200" indent="-457200">
              <a:spcAft>
                <a:spcPts val="1800"/>
              </a:spcAft>
              <a:buFont typeface="+mj-lt"/>
              <a:buAutoNum type="arabicPeriod"/>
            </a:pPr>
            <a:r>
              <a:rPr lang="en-GB" i="0" dirty="0" smtClean="0">
                <a:latin typeface="+mj-lt"/>
              </a:rPr>
              <a:t>Channels of convergence in the EU context</a:t>
            </a:r>
          </a:p>
          <a:p>
            <a:pPr marL="457200" indent="-457200">
              <a:spcAft>
                <a:spcPts val="1800"/>
              </a:spcAft>
              <a:buFont typeface="+mj-lt"/>
              <a:buAutoNum type="arabicPeriod"/>
            </a:pPr>
            <a:r>
              <a:rPr lang="en-GB" i="0" dirty="0" smtClean="0">
                <a:latin typeface="+mj-lt"/>
              </a:rPr>
              <a:t>Patterns of convergence: Clusters and regional dynamics</a:t>
            </a:r>
          </a:p>
          <a:p>
            <a:pPr marL="457200" indent="-457200">
              <a:spcAft>
                <a:spcPts val="1800"/>
              </a:spcAft>
              <a:buFont typeface="+mj-lt"/>
              <a:buAutoNum type="arabicPeriod"/>
            </a:pPr>
            <a:r>
              <a:rPr lang="en-GB" i="0" dirty="0">
                <a:latin typeface="+mj-lt"/>
              </a:rPr>
              <a:t>Towards a unified theory of </a:t>
            </a:r>
            <a:r>
              <a:rPr lang="en-GB" i="0" dirty="0" smtClean="0">
                <a:latin typeface="+mj-lt"/>
              </a:rPr>
              <a:t>convergence </a:t>
            </a:r>
            <a:endParaRPr lang="en-GB" i="0" dirty="0">
              <a:latin typeface="+mj-lt"/>
            </a:endParaRPr>
          </a:p>
          <a:p>
            <a:pPr marL="457200" indent="-457200">
              <a:spcAft>
                <a:spcPts val="600"/>
              </a:spcAft>
              <a:buFont typeface="+mj-lt"/>
              <a:buAutoNum type="arabicPeriod"/>
            </a:pPr>
            <a:endParaRPr lang="en-GB" sz="2000" i="0" dirty="0" smtClean="0"/>
          </a:p>
          <a:p>
            <a:endParaRPr lang="en-GB" sz="2000" dirty="0" smtClean="0"/>
          </a:p>
          <a:p>
            <a:endParaRPr lang="en-GB" sz="2000" dirty="0" smtClean="0"/>
          </a:p>
        </p:txBody>
      </p:sp>
    </p:spTree>
    <p:extLst>
      <p:ext uri="{BB962C8B-B14F-4D97-AF65-F5344CB8AC3E}">
        <p14:creationId xmlns:p14="http://schemas.microsoft.com/office/powerpoint/2010/main" val="304835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980728"/>
            <a:ext cx="8748972" cy="1137538"/>
          </a:xfrm>
        </p:spPr>
        <p:txBody>
          <a:bodyPr/>
          <a:lstStyle/>
          <a:p>
            <a:pPr>
              <a:spcBef>
                <a:spcPts val="0"/>
              </a:spcBef>
            </a:pPr>
            <a:r>
              <a:rPr lang="fr-BE" sz="2800" dirty="0" smtClean="0"/>
              <a:t>Beta convergence at NUTS III </a:t>
            </a:r>
            <a:r>
              <a:rPr lang="fr-BE" sz="2800" dirty="0" err="1" smtClean="0"/>
              <a:t>level</a:t>
            </a:r>
            <a:endParaRPr lang="en-GB" sz="2400" b="0" i="1" dirty="0"/>
          </a:p>
        </p:txBody>
      </p:sp>
      <p:sp>
        <p:nvSpPr>
          <p:cNvPr id="3" name="Content Placeholder 2"/>
          <p:cNvSpPr>
            <a:spLocks noGrp="1"/>
          </p:cNvSpPr>
          <p:nvPr>
            <p:ph idx="1"/>
          </p:nvPr>
        </p:nvSpPr>
        <p:spPr>
          <a:xfrm>
            <a:off x="287524" y="2479859"/>
            <a:ext cx="8568952" cy="3384476"/>
          </a:xfrm>
        </p:spPr>
        <p:txBody>
          <a:bodyPr/>
          <a:lstStyle/>
          <a:p>
            <a:pPr indent="0">
              <a:spcAft>
                <a:spcPts val="600"/>
              </a:spcAft>
              <a:buNone/>
            </a:pPr>
            <a:endParaRPr lang="en-GB" i="0" dirty="0" smtClean="0"/>
          </a:p>
          <a:p>
            <a:endParaRPr lang="en-GB" sz="2000" dirty="0" smtClean="0"/>
          </a:p>
          <a:p>
            <a:endParaRPr lang="en-GB" sz="2000" dirty="0" smtClean="0"/>
          </a:p>
        </p:txBody>
      </p:sp>
      <p:pic>
        <p:nvPicPr>
          <p:cNvPr id="7" name="Content Placeholder 3"/>
          <p:cNvPicPr>
            <a:picLocks noChangeAspect="1"/>
          </p:cNvPicPr>
          <p:nvPr/>
        </p:nvPicPr>
        <p:blipFill>
          <a:blip r:embed="rId3"/>
          <a:stretch>
            <a:fillRect/>
          </a:stretch>
        </p:blipFill>
        <p:spPr bwMode="auto">
          <a:xfrm>
            <a:off x="1043608" y="1831480"/>
            <a:ext cx="7056784" cy="4613281"/>
          </a:xfrm>
          <a:prstGeom prst="rect">
            <a:avLst/>
          </a:prstGeom>
          <a:noFill/>
          <a:ln w="9525">
            <a:noFill/>
            <a:miter lim="800000"/>
            <a:headEnd/>
            <a:tailEnd/>
          </a:ln>
        </p:spPr>
      </p:pic>
    </p:spTree>
    <p:extLst>
      <p:ext uri="{BB962C8B-B14F-4D97-AF65-F5344CB8AC3E}">
        <p14:creationId xmlns:p14="http://schemas.microsoft.com/office/powerpoint/2010/main" val="953547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936625"/>
          </a:xfrm>
        </p:spPr>
        <p:txBody>
          <a:bodyPr/>
          <a:lstStyle/>
          <a:p>
            <a:r>
              <a:rPr lang="en-GB" dirty="0" smtClean="0"/>
              <a:t>Overview</a:t>
            </a:r>
            <a:endParaRPr lang="en-GB" dirty="0"/>
          </a:p>
        </p:txBody>
      </p:sp>
      <p:sp>
        <p:nvSpPr>
          <p:cNvPr id="3" name="Content Placeholder 2"/>
          <p:cNvSpPr>
            <a:spLocks noGrp="1"/>
          </p:cNvSpPr>
          <p:nvPr>
            <p:ph idx="1"/>
          </p:nvPr>
        </p:nvSpPr>
        <p:spPr>
          <a:xfrm>
            <a:off x="611560" y="2060848"/>
            <a:ext cx="8280920" cy="3384476"/>
          </a:xfrm>
        </p:spPr>
        <p:txBody>
          <a:bodyPr/>
          <a:lstStyle/>
          <a:p>
            <a:pPr marL="457200" indent="-457200">
              <a:spcAft>
                <a:spcPts val="1800"/>
              </a:spcAft>
              <a:buSzPct val="110000"/>
              <a:buFont typeface="+mj-lt"/>
              <a:buAutoNum type="arabicPeriod"/>
            </a:pPr>
            <a:r>
              <a:rPr lang="en-GB" i="0" dirty="0" smtClean="0">
                <a:latin typeface="+mj-lt"/>
              </a:rPr>
              <a:t>Convergence facts</a:t>
            </a:r>
          </a:p>
          <a:p>
            <a:pPr marL="457200" indent="-457200">
              <a:spcAft>
                <a:spcPts val="1800"/>
              </a:spcAft>
              <a:buFont typeface="+mj-lt"/>
              <a:buAutoNum type="arabicPeriod"/>
            </a:pPr>
            <a:r>
              <a:rPr lang="en-GB" i="0" dirty="0" smtClean="0">
                <a:latin typeface="+mj-lt"/>
              </a:rPr>
              <a:t>Channels of convergence in the EU context</a:t>
            </a:r>
          </a:p>
          <a:p>
            <a:pPr marL="457200" indent="-457200">
              <a:spcAft>
                <a:spcPts val="1800"/>
              </a:spcAft>
              <a:buFont typeface="+mj-lt"/>
              <a:buAutoNum type="arabicPeriod"/>
            </a:pPr>
            <a:r>
              <a:rPr lang="en-GB" i="0" dirty="0" smtClean="0">
                <a:latin typeface="+mj-lt"/>
              </a:rPr>
              <a:t>Patterns of convergence: Clusters and regional dynamics</a:t>
            </a:r>
          </a:p>
          <a:p>
            <a:pPr marL="457200" indent="-457200">
              <a:spcAft>
                <a:spcPts val="1800"/>
              </a:spcAft>
              <a:buFont typeface="+mj-lt"/>
              <a:buAutoNum type="arabicPeriod"/>
            </a:pPr>
            <a:r>
              <a:rPr lang="en-GB" b="1" i="0" dirty="0">
                <a:latin typeface="+mj-lt"/>
              </a:rPr>
              <a:t>Towards a unified theory of </a:t>
            </a:r>
            <a:r>
              <a:rPr lang="en-GB" b="1" i="0" dirty="0" smtClean="0">
                <a:latin typeface="+mj-lt"/>
              </a:rPr>
              <a:t>EU convergence </a:t>
            </a:r>
            <a:endParaRPr lang="en-GB" b="1" i="0" dirty="0">
              <a:latin typeface="+mj-lt"/>
            </a:endParaRPr>
          </a:p>
          <a:p>
            <a:pPr marL="457200" indent="-457200">
              <a:spcAft>
                <a:spcPts val="600"/>
              </a:spcAft>
              <a:buFont typeface="+mj-lt"/>
              <a:buAutoNum type="arabicPeriod"/>
            </a:pPr>
            <a:endParaRPr lang="en-GB" sz="2000" i="0" dirty="0" smtClean="0"/>
          </a:p>
          <a:p>
            <a:endParaRPr lang="en-GB" sz="2000" dirty="0" smtClean="0"/>
          </a:p>
          <a:p>
            <a:endParaRPr lang="en-GB" sz="2000" dirty="0" smtClean="0"/>
          </a:p>
        </p:txBody>
      </p:sp>
    </p:spTree>
    <p:extLst>
      <p:ext uri="{BB962C8B-B14F-4D97-AF65-F5344CB8AC3E}">
        <p14:creationId xmlns:p14="http://schemas.microsoft.com/office/powerpoint/2010/main" val="1335173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223"/>
            <a:ext cx="8229600" cy="936625"/>
          </a:xfrm>
        </p:spPr>
        <p:txBody>
          <a:bodyPr/>
          <a:lstStyle/>
          <a:p>
            <a:r>
              <a:rPr lang="en-GB" dirty="0" smtClean="0"/>
              <a:t>A unified theory of EU convergence?</a:t>
            </a:r>
            <a:endParaRPr lang="en-GB" dirty="0"/>
          </a:p>
        </p:txBody>
      </p:sp>
      <p:sp>
        <p:nvSpPr>
          <p:cNvPr id="3" name="Content Placeholder 2"/>
          <p:cNvSpPr>
            <a:spLocks noGrp="1"/>
          </p:cNvSpPr>
          <p:nvPr>
            <p:ph idx="1"/>
          </p:nvPr>
        </p:nvSpPr>
        <p:spPr>
          <a:xfrm>
            <a:off x="611560" y="2060848"/>
            <a:ext cx="8280920" cy="3384476"/>
          </a:xfrm>
        </p:spPr>
        <p:txBody>
          <a:bodyPr/>
          <a:lstStyle/>
          <a:p>
            <a:pPr indent="0">
              <a:spcAft>
                <a:spcPts val="600"/>
              </a:spcAft>
              <a:buNone/>
            </a:pPr>
            <a:endParaRPr lang="en-GB" sz="2000" i="0" dirty="0" smtClean="0"/>
          </a:p>
          <a:p>
            <a:endParaRPr lang="en-GB" sz="2000" dirty="0" smtClean="0"/>
          </a:p>
          <a:p>
            <a:endParaRPr lang="en-GB" sz="2000" dirty="0" smtClean="0"/>
          </a:p>
        </p:txBody>
      </p:sp>
      <p:sp>
        <p:nvSpPr>
          <p:cNvPr id="5" name="Content Placeholder 2"/>
          <p:cNvSpPr txBox="1">
            <a:spLocks/>
          </p:cNvSpPr>
          <p:nvPr/>
        </p:nvSpPr>
        <p:spPr bwMode="auto">
          <a:xfrm>
            <a:off x="416224" y="2089820"/>
            <a:ext cx="8280920" cy="3384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F5494"/>
              </a:buClr>
              <a:buSzPct val="120000"/>
              <a:buFont typeface="Arial" pitchFamily="34" charset="0"/>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42900">
              <a:spcAft>
                <a:spcPts val="1800"/>
              </a:spcAft>
              <a:buSzPct val="110000"/>
            </a:pPr>
            <a:r>
              <a:rPr lang="en-GB" b="0" i="0" kern="0" dirty="0" smtClean="0">
                <a:latin typeface="+mj-lt"/>
              </a:rPr>
              <a:t>EU framework allows exercising four freedoms</a:t>
            </a:r>
          </a:p>
          <a:p>
            <a:pPr marL="342900">
              <a:spcAft>
                <a:spcPts val="1800"/>
              </a:spcAft>
              <a:buSzPct val="110000"/>
            </a:pPr>
            <a:r>
              <a:rPr lang="en-GB" b="0" i="0" kern="0" dirty="0" smtClean="0">
                <a:latin typeface="+mj-lt"/>
              </a:rPr>
              <a:t>But EU integration not the sole driver of convergence (</a:t>
            </a:r>
            <a:r>
              <a:rPr lang="en-GB" b="0" i="0" kern="0" dirty="0" smtClean="0">
                <a:latin typeface="Calibri" panose="020F0502020204030204" pitchFamily="34" charset="0"/>
                <a:cs typeface="Calibri" panose="020F0502020204030204" pitchFamily="34" charset="0"/>
              </a:rPr>
              <a:t>→ </a:t>
            </a:r>
            <a:r>
              <a:rPr lang="en-GB" b="0" i="0" kern="0" dirty="0" smtClean="0">
                <a:latin typeface="+mj-lt"/>
              </a:rPr>
              <a:t>global integration trends)</a:t>
            </a:r>
          </a:p>
          <a:p>
            <a:pPr marL="342900">
              <a:spcAft>
                <a:spcPts val="1800"/>
              </a:spcAft>
              <a:buSzPct val="110000"/>
            </a:pPr>
            <a:r>
              <a:rPr lang="en-GB" b="0" i="0" kern="0" dirty="0" smtClean="0">
                <a:latin typeface="+mj-lt"/>
              </a:rPr>
              <a:t>How to define counterfactual scenario?</a:t>
            </a:r>
          </a:p>
          <a:p>
            <a:pPr marL="1085850" lvl="1">
              <a:spcAft>
                <a:spcPts val="1800"/>
              </a:spcAft>
              <a:buSzPct val="110000"/>
            </a:pPr>
            <a:r>
              <a:rPr lang="en-GB" b="0" kern="0" dirty="0" smtClean="0">
                <a:latin typeface="+mj-lt"/>
              </a:rPr>
              <a:t>Model-based simulations </a:t>
            </a:r>
          </a:p>
          <a:p>
            <a:pPr marL="1085850" lvl="1">
              <a:spcAft>
                <a:spcPts val="1800"/>
              </a:spcAft>
              <a:buSzPct val="110000"/>
            </a:pPr>
            <a:r>
              <a:rPr lang="en-GB" b="0" i="0" kern="0" dirty="0" smtClean="0">
                <a:latin typeface="+mj-lt"/>
              </a:rPr>
              <a:t>Cross-sectional comparisons (EU vs non-EU countries)</a:t>
            </a:r>
          </a:p>
          <a:p>
            <a:pPr marL="342900">
              <a:spcAft>
                <a:spcPts val="1800"/>
              </a:spcAft>
              <a:buSzPct val="110000"/>
            </a:pPr>
            <a:r>
              <a:rPr lang="en-GB" b="0" i="0" kern="0" dirty="0" smtClean="0">
                <a:latin typeface="+mj-lt"/>
              </a:rPr>
              <a:t>Which measure? GDP? GNI? Inequality? Health?</a:t>
            </a:r>
          </a:p>
          <a:p>
            <a:pPr indent="0">
              <a:spcAft>
                <a:spcPts val="1800"/>
              </a:spcAft>
              <a:buSzPct val="110000"/>
              <a:buNone/>
            </a:pPr>
            <a:endParaRPr lang="en-GB" sz="2000" b="0" i="0" kern="0" dirty="0" smtClean="0"/>
          </a:p>
          <a:p>
            <a:endParaRPr lang="en-GB" sz="2000" b="0" kern="0" dirty="0" smtClean="0"/>
          </a:p>
          <a:p>
            <a:endParaRPr lang="en-GB" sz="2000" b="0" kern="0" dirty="0" smtClean="0"/>
          </a:p>
        </p:txBody>
      </p:sp>
    </p:spTree>
    <p:extLst>
      <p:ext uri="{BB962C8B-B14F-4D97-AF65-F5344CB8AC3E}">
        <p14:creationId xmlns:p14="http://schemas.microsoft.com/office/powerpoint/2010/main" val="2190135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796"/>
            <a:ext cx="8229600" cy="936625"/>
          </a:xfrm>
        </p:spPr>
        <p:txBody>
          <a:bodyPr/>
          <a:lstStyle/>
          <a:p>
            <a:r>
              <a:rPr lang="en-GB" dirty="0"/>
              <a:t>M</a:t>
            </a:r>
            <a:r>
              <a:rPr lang="en-GB" dirty="0" smtClean="0"/>
              <a:t>ulti-dimensional convergence?</a:t>
            </a:r>
            <a:endParaRPr lang="en-GB" dirty="0"/>
          </a:p>
        </p:txBody>
      </p:sp>
      <p:sp>
        <p:nvSpPr>
          <p:cNvPr id="3" name="Content Placeholder 2"/>
          <p:cNvSpPr>
            <a:spLocks noGrp="1"/>
          </p:cNvSpPr>
          <p:nvPr>
            <p:ph idx="1"/>
          </p:nvPr>
        </p:nvSpPr>
        <p:spPr>
          <a:xfrm>
            <a:off x="477888" y="1825184"/>
            <a:ext cx="8229600" cy="1224136"/>
          </a:xfrm>
        </p:spPr>
        <p:txBody>
          <a:bodyPr/>
          <a:lstStyle/>
          <a:p>
            <a:pPr>
              <a:spcAft>
                <a:spcPts val="1200"/>
              </a:spcAft>
            </a:pPr>
            <a:r>
              <a:rPr lang="en-GB" i="0" dirty="0" smtClean="0"/>
              <a:t>GDP-based measures of convergence are important but can never paint an adequate picture</a:t>
            </a:r>
          </a:p>
        </p:txBody>
      </p:sp>
      <p:sp>
        <p:nvSpPr>
          <p:cNvPr id="6" name="Content Placeholder 2"/>
          <p:cNvSpPr txBox="1">
            <a:spLocks/>
          </p:cNvSpPr>
          <p:nvPr/>
        </p:nvSpPr>
        <p:spPr bwMode="auto">
          <a:xfrm>
            <a:off x="488232" y="2931491"/>
            <a:ext cx="4104456" cy="2880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F5494"/>
              </a:buClr>
              <a:buSzPct val="120000"/>
              <a:buFont typeface="Arial" pitchFamily="34" charset="0"/>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spcAft>
                <a:spcPts val="1200"/>
              </a:spcAft>
            </a:pPr>
            <a:r>
              <a:rPr lang="en-GB" b="0" i="0" kern="0" dirty="0" smtClean="0"/>
              <a:t>Poverty, equality, happiness</a:t>
            </a:r>
          </a:p>
          <a:p>
            <a:pPr>
              <a:spcAft>
                <a:spcPts val="1200"/>
              </a:spcAft>
            </a:pPr>
            <a:r>
              <a:rPr lang="en-GB" b="0" i="0" kern="0" dirty="0" smtClean="0"/>
              <a:t>Health, environment</a:t>
            </a:r>
          </a:p>
          <a:p>
            <a:pPr>
              <a:spcAft>
                <a:spcPts val="1200"/>
              </a:spcAft>
            </a:pPr>
            <a:r>
              <a:rPr lang="en-GB" b="0" i="0" kern="0" dirty="0" smtClean="0"/>
              <a:t>Administrative quality, corruption</a:t>
            </a:r>
          </a:p>
        </p:txBody>
      </p:sp>
      <p:pic>
        <p:nvPicPr>
          <p:cNvPr id="5" name="Picture 4"/>
          <p:cNvPicPr>
            <a:picLocks noChangeAspect="1"/>
          </p:cNvPicPr>
          <p:nvPr/>
        </p:nvPicPr>
        <p:blipFill>
          <a:blip r:embed="rId2"/>
          <a:stretch>
            <a:fillRect/>
          </a:stretch>
        </p:blipFill>
        <p:spPr>
          <a:xfrm>
            <a:off x="4555754" y="2708920"/>
            <a:ext cx="4541033" cy="4296575"/>
          </a:xfrm>
          <a:prstGeom prst="rect">
            <a:avLst/>
          </a:prstGeom>
        </p:spPr>
      </p:pic>
    </p:spTree>
    <p:extLst>
      <p:ext uri="{BB962C8B-B14F-4D97-AF65-F5344CB8AC3E}">
        <p14:creationId xmlns:p14="http://schemas.microsoft.com/office/powerpoint/2010/main" val="52485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796"/>
            <a:ext cx="8229600" cy="936625"/>
          </a:xfrm>
        </p:spPr>
        <p:txBody>
          <a:bodyPr/>
          <a:lstStyle/>
          <a:p>
            <a:r>
              <a:rPr lang="en-GB" dirty="0" smtClean="0"/>
              <a:t>Our main findings…(1)</a:t>
            </a:r>
            <a:endParaRPr lang="en-GB" dirty="0"/>
          </a:p>
        </p:txBody>
      </p:sp>
      <p:sp>
        <p:nvSpPr>
          <p:cNvPr id="3" name="Content Placeholder 2"/>
          <p:cNvSpPr>
            <a:spLocks noGrp="1"/>
          </p:cNvSpPr>
          <p:nvPr>
            <p:ph idx="1"/>
          </p:nvPr>
        </p:nvSpPr>
        <p:spPr>
          <a:xfrm>
            <a:off x="323528" y="2026422"/>
            <a:ext cx="8820472" cy="4354905"/>
          </a:xfrm>
        </p:spPr>
        <p:txBody>
          <a:bodyPr/>
          <a:lstStyle/>
          <a:p>
            <a:pPr>
              <a:spcAft>
                <a:spcPts val="1200"/>
              </a:spcAft>
            </a:pPr>
            <a:r>
              <a:rPr lang="en-GB" sz="2200" i="0" dirty="0" smtClean="0"/>
              <a:t>Incomes in EU11 rose faster than in comparison groups, but not HDI</a:t>
            </a:r>
          </a:p>
          <a:p>
            <a:pPr>
              <a:spcAft>
                <a:spcPts val="1200"/>
              </a:spcAft>
            </a:pPr>
            <a:r>
              <a:rPr lang="en-GB" sz="2200" i="0" dirty="0" smtClean="0"/>
              <a:t>Crisis slowed income convergence </a:t>
            </a:r>
            <a:r>
              <a:rPr lang="en-GB" sz="2200" i="0" dirty="0" smtClean="0">
                <a:latin typeface="Calibri" panose="020F0502020204030204" pitchFamily="34" charset="0"/>
                <a:cs typeface="Calibri" panose="020F0502020204030204" pitchFamily="34" charset="0"/>
              </a:rPr>
              <a:t>→ </a:t>
            </a:r>
            <a:r>
              <a:rPr lang="en-GB" sz="2200" i="0" dirty="0"/>
              <a:t>structural break</a:t>
            </a:r>
            <a:r>
              <a:rPr lang="en-GB" sz="2200" i="0" dirty="0" smtClean="0"/>
              <a:t>?</a:t>
            </a:r>
          </a:p>
          <a:p>
            <a:pPr>
              <a:spcAft>
                <a:spcPts val="1200"/>
              </a:spcAft>
            </a:pPr>
            <a:r>
              <a:rPr lang="en-GB" sz="2200" i="0" dirty="0" smtClean="0"/>
              <a:t>Baltics did particularly well, southern Europe didn’t</a:t>
            </a:r>
          </a:p>
          <a:p>
            <a:pPr>
              <a:spcAft>
                <a:spcPts val="1200"/>
              </a:spcAft>
            </a:pPr>
            <a:r>
              <a:rPr lang="en-GB" sz="2200" i="0" dirty="0" smtClean="0"/>
              <a:t>Long-term fundamentals matter (e.g. education levels since WWII)</a:t>
            </a:r>
          </a:p>
          <a:p>
            <a:pPr>
              <a:spcAft>
                <a:spcPts val="1200"/>
              </a:spcAft>
            </a:pPr>
            <a:r>
              <a:rPr lang="en-GB" sz="2200" i="0" dirty="0" smtClean="0"/>
              <a:t>Trade is most important channel (+13% GDP levels)</a:t>
            </a:r>
          </a:p>
          <a:p>
            <a:pPr>
              <a:spcAft>
                <a:spcPts val="1200"/>
              </a:spcAft>
            </a:pPr>
            <a:r>
              <a:rPr lang="en-GB" sz="2200" i="0" dirty="0" smtClean="0"/>
              <a:t>EU funds crucial factor in supporting convergence (+8% GDP levels until 2030)</a:t>
            </a:r>
            <a:endParaRPr lang="en-GB" sz="2200" i="0" dirty="0"/>
          </a:p>
        </p:txBody>
      </p:sp>
    </p:spTree>
    <p:extLst>
      <p:ext uri="{BB962C8B-B14F-4D97-AF65-F5344CB8AC3E}">
        <p14:creationId xmlns:p14="http://schemas.microsoft.com/office/powerpoint/2010/main" val="2754452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796"/>
            <a:ext cx="8229600" cy="936625"/>
          </a:xfrm>
        </p:spPr>
        <p:txBody>
          <a:bodyPr/>
          <a:lstStyle/>
          <a:p>
            <a:r>
              <a:rPr lang="en-GB" dirty="0" smtClean="0"/>
              <a:t>Our main findings…(2)</a:t>
            </a:r>
            <a:endParaRPr lang="en-GB" dirty="0"/>
          </a:p>
        </p:txBody>
      </p:sp>
      <p:sp>
        <p:nvSpPr>
          <p:cNvPr id="3" name="Content Placeholder 2"/>
          <p:cNvSpPr>
            <a:spLocks noGrp="1"/>
          </p:cNvSpPr>
          <p:nvPr>
            <p:ph idx="1"/>
          </p:nvPr>
        </p:nvSpPr>
        <p:spPr>
          <a:xfrm>
            <a:off x="323528" y="2026422"/>
            <a:ext cx="8820472" cy="4354905"/>
          </a:xfrm>
        </p:spPr>
        <p:txBody>
          <a:bodyPr/>
          <a:lstStyle/>
          <a:p>
            <a:pPr>
              <a:spcAft>
                <a:spcPts val="1200"/>
              </a:spcAft>
            </a:pPr>
            <a:r>
              <a:rPr lang="en-GB" sz="2200" i="0" dirty="0" smtClean="0"/>
              <a:t>Financial flows are main propagation channel for crises</a:t>
            </a:r>
          </a:p>
          <a:p>
            <a:pPr lvl="1">
              <a:spcAft>
                <a:spcPts val="1200"/>
              </a:spcAft>
            </a:pPr>
            <a:r>
              <a:rPr lang="en-GB" sz="1800" b="0" dirty="0" smtClean="0"/>
              <a:t>Converging economies more at risk</a:t>
            </a:r>
          </a:p>
          <a:p>
            <a:pPr lvl="1">
              <a:spcAft>
                <a:spcPts val="1200"/>
              </a:spcAft>
            </a:pPr>
            <a:r>
              <a:rPr lang="en-GB" sz="1800" b="0" dirty="0" smtClean="0"/>
              <a:t>Fin. supervision and regulation critical</a:t>
            </a:r>
            <a:endParaRPr lang="en-GB" sz="1800" b="0" i="0" dirty="0" smtClean="0"/>
          </a:p>
          <a:p>
            <a:pPr>
              <a:spcAft>
                <a:spcPts val="1200"/>
              </a:spcAft>
            </a:pPr>
            <a:r>
              <a:rPr lang="en-GB" sz="2200" i="0" dirty="0" smtClean="0"/>
              <a:t>Crisis episode overshadows financial integration impact</a:t>
            </a:r>
          </a:p>
          <a:p>
            <a:pPr>
              <a:spcAft>
                <a:spcPts val="1200"/>
              </a:spcAft>
            </a:pPr>
            <a:r>
              <a:rPr lang="en-GB" sz="2200" i="0" dirty="0" smtClean="0"/>
              <a:t>Main beneficiaries of labour mobility were PL, HU, esp. for high-skilled</a:t>
            </a:r>
          </a:p>
          <a:p>
            <a:pPr>
              <a:spcAft>
                <a:spcPts val="1200"/>
              </a:spcAft>
            </a:pPr>
            <a:r>
              <a:rPr lang="en-GB" sz="2200" i="0" dirty="0" smtClean="0"/>
              <a:t>Trade integration, high net FDI (+ low domestic savings) increases exposure to shocks</a:t>
            </a:r>
          </a:p>
          <a:p>
            <a:pPr>
              <a:spcAft>
                <a:spcPts val="1200"/>
              </a:spcAft>
            </a:pPr>
            <a:r>
              <a:rPr lang="en-GB" sz="2200" i="0" dirty="0" smtClean="0"/>
              <a:t>Agglomeration effects at work </a:t>
            </a:r>
            <a:r>
              <a:rPr lang="en-GB" sz="2200" i="0" dirty="0" smtClean="0">
                <a:latin typeface="Calibri" panose="020F0502020204030204" pitchFamily="34" charset="0"/>
                <a:cs typeface="Calibri" panose="020F0502020204030204" pitchFamily="34" charset="0"/>
              </a:rPr>
              <a:t>→ </a:t>
            </a:r>
            <a:r>
              <a:rPr lang="en-GB" sz="2200" i="0" dirty="0"/>
              <a:t>Convergence is </a:t>
            </a:r>
            <a:r>
              <a:rPr lang="en-GB" sz="2200" i="0" dirty="0" smtClean="0"/>
              <a:t>uneven</a:t>
            </a:r>
            <a:endParaRPr lang="en-GB" sz="2200" i="0" dirty="0"/>
          </a:p>
          <a:p>
            <a:pPr>
              <a:spcAft>
                <a:spcPts val="1200"/>
              </a:spcAft>
            </a:pPr>
            <a:endParaRPr lang="en-GB" sz="2200" i="0" dirty="0" smtClean="0"/>
          </a:p>
          <a:p>
            <a:pPr>
              <a:spcAft>
                <a:spcPts val="1200"/>
              </a:spcAft>
            </a:pPr>
            <a:endParaRPr lang="en-GB" sz="2200" i="0" dirty="0" smtClean="0"/>
          </a:p>
          <a:p>
            <a:pPr>
              <a:spcAft>
                <a:spcPts val="1200"/>
              </a:spcAft>
            </a:pPr>
            <a:endParaRPr lang="en-GB" sz="2200" i="0" dirty="0" smtClean="0"/>
          </a:p>
        </p:txBody>
      </p:sp>
    </p:spTree>
    <p:extLst>
      <p:ext uri="{BB962C8B-B14F-4D97-AF65-F5344CB8AC3E}">
        <p14:creationId xmlns:p14="http://schemas.microsoft.com/office/powerpoint/2010/main" val="2309944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796"/>
            <a:ext cx="8229600" cy="936625"/>
          </a:xfrm>
        </p:spPr>
        <p:txBody>
          <a:bodyPr/>
          <a:lstStyle/>
          <a:p>
            <a:r>
              <a:rPr lang="en-GB" dirty="0" smtClean="0"/>
              <a:t>Reference</a:t>
            </a:r>
            <a:endParaRPr lang="en-GB" dirty="0"/>
          </a:p>
        </p:txBody>
      </p:sp>
      <p:sp>
        <p:nvSpPr>
          <p:cNvPr id="3" name="Content Placeholder 2"/>
          <p:cNvSpPr>
            <a:spLocks noGrp="1"/>
          </p:cNvSpPr>
          <p:nvPr>
            <p:ph idx="1"/>
          </p:nvPr>
        </p:nvSpPr>
        <p:spPr>
          <a:xfrm>
            <a:off x="323528" y="2026422"/>
            <a:ext cx="8820472" cy="4354905"/>
          </a:xfrm>
        </p:spPr>
        <p:txBody>
          <a:bodyPr/>
          <a:lstStyle/>
          <a:p>
            <a:pPr indent="0">
              <a:spcAft>
                <a:spcPts val="1200"/>
              </a:spcAft>
              <a:buNone/>
            </a:pPr>
            <a:r>
              <a:rPr lang="en-GB" i="0" dirty="0" err="1" smtClean="0"/>
              <a:t>Székely</a:t>
            </a:r>
            <a:r>
              <a:rPr lang="en-GB" i="0" dirty="0"/>
              <a:t>, I.P. and Kuenzel, R., </a:t>
            </a:r>
            <a:r>
              <a:rPr lang="en-GB" i="0" dirty="0" smtClean="0"/>
              <a:t>(2020):</a:t>
            </a:r>
          </a:p>
          <a:p>
            <a:pPr indent="0">
              <a:spcAft>
                <a:spcPts val="1200"/>
              </a:spcAft>
              <a:buNone/>
            </a:pPr>
            <a:r>
              <a:rPr lang="en-GB" b="1" i="0" dirty="0" smtClean="0"/>
              <a:t>Convergence </a:t>
            </a:r>
            <a:r>
              <a:rPr lang="en-GB" b="1" i="0" dirty="0"/>
              <a:t>of the EU member states in Central-Eastern and South Eastern Europe: a framework for convergence inside a close regional cooperation</a:t>
            </a:r>
            <a:r>
              <a:rPr lang="en-GB" i="0" dirty="0"/>
              <a:t>.</a:t>
            </a:r>
            <a:r>
              <a:rPr lang="en-GB" dirty="0"/>
              <a:t> </a:t>
            </a:r>
            <a:endParaRPr lang="en-GB" dirty="0" smtClean="0"/>
          </a:p>
          <a:p>
            <a:pPr indent="0">
              <a:spcAft>
                <a:spcPts val="1200"/>
              </a:spcAft>
              <a:buNone/>
            </a:pPr>
            <a:r>
              <a:rPr lang="en-GB" sz="2200" dirty="0" smtClean="0"/>
              <a:t>In</a:t>
            </a:r>
            <a:r>
              <a:rPr lang="en-GB" sz="2200" dirty="0"/>
              <a:t>: Landesmann, M., </a:t>
            </a:r>
            <a:r>
              <a:rPr lang="en-GB" sz="2200" dirty="0" err="1"/>
              <a:t>Székely</a:t>
            </a:r>
            <a:r>
              <a:rPr lang="en-GB" sz="2200" dirty="0"/>
              <a:t>, I. P. and </a:t>
            </a:r>
            <a:r>
              <a:rPr lang="en-GB" sz="2200" dirty="0" err="1"/>
              <a:t>Vinhas</a:t>
            </a:r>
            <a:r>
              <a:rPr lang="en-GB" sz="2200" dirty="0"/>
              <a:t> de Souza, L. (</a:t>
            </a:r>
            <a:r>
              <a:rPr lang="en-GB" sz="2200" dirty="0" err="1"/>
              <a:t>eds</a:t>
            </a:r>
            <a:r>
              <a:rPr lang="en-GB" sz="2200" dirty="0"/>
              <a:t>), Does EU membership facilitate convergence? The experience of the EU's eastern enlargement. Palgrave-Macmillan, forthcoming.</a:t>
            </a:r>
          </a:p>
          <a:p>
            <a:pPr>
              <a:spcAft>
                <a:spcPts val="1200"/>
              </a:spcAft>
            </a:pPr>
            <a:endParaRPr lang="en-GB" sz="2200" i="0" dirty="0" smtClean="0"/>
          </a:p>
          <a:p>
            <a:pPr>
              <a:spcAft>
                <a:spcPts val="1200"/>
              </a:spcAft>
            </a:pPr>
            <a:endParaRPr lang="en-GB" sz="2200" i="0" dirty="0" smtClean="0"/>
          </a:p>
          <a:p>
            <a:pPr>
              <a:spcAft>
                <a:spcPts val="1200"/>
              </a:spcAft>
            </a:pPr>
            <a:endParaRPr lang="en-GB" sz="2200" i="0" dirty="0" smtClean="0"/>
          </a:p>
        </p:txBody>
      </p:sp>
    </p:spTree>
    <p:extLst>
      <p:ext uri="{BB962C8B-B14F-4D97-AF65-F5344CB8AC3E}">
        <p14:creationId xmlns:p14="http://schemas.microsoft.com/office/powerpoint/2010/main" val="340279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284984"/>
            <a:ext cx="8229600" cy="936625"/>
          </a:xfrm>
        </p:spPr>
        <p:txBody>
          <a:bodyPr/>
          <a:lstStyle/>
          <a:p>
            <a:pPr algn="ctr"/>
            <a:r>
              <a:rPr lang="en-GB" dirty="0" smtClean="0"/>
              <a:t>   Thank you</a:t>
            </a:r>
            <a:br>
              <a:rPr lang="en-GB" dirty="0" smtClean="0"/>
            </a:br>
            <a:r>
              <a:rPr lang="en-GB" dirty="0"/>
              <a:t/>
            </a:r>
            <a:br>
              <a:rPr lang="en-GB" dirty="0"/>
            </a:br>
            <a:r>
              <a:rPr lang="en-GB" dirty="0" smtClean="0"/>
              <a:t/>
            </a:r>
            <a:br>
              <a:rPr lang="en-GB" dirty="0" smtClean="0"/>
            </a:br>
            <a:endParaRPr lang="en-GB" dirty="0"/>
          </a:p>
        </p:txBody>
      </p:sp>
    </p:spTree>
    <p:extLst>
      <p:ext uri="{BB962C8B-B14F-4D97-AF65-F5344CB8AC3E}">
        <p14:creationId xmlns:p14="http://schemas.microsoft.com/office/powerpoint/2010/main" val="628702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936625"/>
          </a:xfrm>
        </p:spPr>
        <p:txBody>
          <a:bodyPr/>
          <a:lstStyle/>
          <a:p>
            <a:r>
              <a:rPr lang="en-GB" dirty="0" smtClean="0"/>
              <a:t>Overview</a:t>
            </a:r>
            <a:endParaRPr lang="en-GB" dirty="0"/>
          </a:p>
        </p:txBody>
      </p:sp>
      <p:sp>
        <p:nvSpPr>
          <p:cNvPr id="3" name="Content Placeholder 2"/>
          <p:cNvSpPr>
            <a:spLocks noGrp="1"/>
          </p:cNvSpPr>
          <p:nvPr>
            <p:ph idx="1"/>
          </p:nvPr>
        </p:nvSpPr>
        <p:spPr>
          <a:xfrm>
            <a:off x="611560" y="2060848"/>
            <a:ext cx="8280920" cy="3384476"/>
          </a:xfrm>
        </p:spPr>
        <p:txBody>
          <a:bodyPr/>
          <a:lstStyle/>
          <a:p>
            <a:pPr marL="457200" indent="-457200">
              <a:spcAft>
                <a:spcPts val="1800"/>
              </a:spcAft>
              <a:buSzPct val="110000"/>
              <a:buFont typeface="+mj-lt"/>
              <a:buAutoNum type="arabicPeriod"/>
            </a:pPr>
            <a:r>
              <a:rPr lang="en-GB" b="1" i="0" dirty="0" smtClean="0">
                <a:latin typeface="+mj-lt"/>
              </a:rPr>
              <a:t>Convergence facts</a:t>
            </a:r>
          </a:p>
          <a:p>
            <a:pPr marL="457200" indent="-457200">
              <a:spcAft>
                <a:spcPts val="1800"/>
              </a:spcAft>
              <a:buFont typeface="+mj-lt"/>
              <a:buAutoNum type="arabicPeriod"/>
            </a:pPr>
            <a:r>
              <a:rPr lang="en-GB" i="0" dirty="0" smtClean="0">
                <a:latin typeface="+mj-lt"/>
              </a:rPr>
              <a:t>Channels of convergence in the EU context</a:t>
            </a:r>
          </a:p>
          <a:p>
            <a:pPr marL="457200" indent="-457200">
              <a:spcAft>
                <a:spcPts val="1800"/>
              </a:spcAft>
              <a:buFont typeface="+mj-lt"/>
              <a:buAutoNum type="arabicPeriod"/>
            </a:pPr>
            <a:r>
              <a:rPr lang="en-GB" i="0" dirty="0" smtClean="0">
                <a:latin typeface="+mj-lt"/>
              </a:rPr>
              <a:t>Patterns of convergence: Clusters and regional dynamics</a:t>
            </a:r>
          </a:p>
          <a:p>
            <a:pPr marL="457200" indent="-457200">
              <a:spcAft>
                <a:spcPts val="1800"/>
              </a:spcAft>
              <a:buFont typeface="+mj-lt"/>
              <a:buAutoNum type="arabicPeriod"/>
            </a:pPr>
            <a:r>
              <a:rPr lang="en-GB" i="0" dirty="0">
                <a:latin typeface="+mj-lt"/>
              </a:rPr>
              <a:t>Towards a unified theory of </a:t>
            </a:r>
            <a:r>
              <a:rPr lang="en-GB" i="0" dirty="0" smtClean="0">
                <a:latin typeface="+mj-lt"/>
              </a:rPr>
              <a:t>convergence </a:t>
            </a:r>
            <a:endParaRPr lang="en-GB" i="0" dirty="0">
              <a:latin typeface="+mj-lt"/>
            </a:endParaRPr>
          </a:p>
          <a:p>
            <a:pPr marL="457200" indent="-457200">
              <a:spcAft>
                <a:spcPts val="600"/>
              </a:spcAft>
              <a:buFont typeface="+mj-lt"/>
              <a:buAutoNum type="arabicPeriod"/>
            </a:pPr>
            <a:endParaRPr lang="en-GB" sz="2000" i="0" dirty="0" smtClean="0"/>
          </a:p>
          <a:p>
            <a:endParaRPr lang="en-GB" sz="2000" dirty="0" smtClean="0"/>
          </a:p>
          <a:p>
            <a:endParaRPr lang="en-GB" sz="2000" dirty="0" smtClean="0"/>
          </a:p>
        </p:txBody>
      </p:sp>
    </p:spTree>
    <p:extLst>
      <p:ext uri="{BB962C8B-B14F-4D97-AF65-F5344CB8AC3E}">
        <p14:creationId xmlns:p14="http://schemas.microsoft.com/office/powerpoint/2010/main" val="1663517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936625"/>
          </a:xfrm>
        </p:spPr>
        <p:txBody>
          <a:bodyPr/>
          <a:lstStyle/>
          <a:p>
            <a:r>
              <a:rPr lang="en-GB" dirty="0" smtClean="0"/>
              <a:t>Living standards have risen</a:t>
            </a:r>
            <a:endParaRPr lang="en-GB" dirty="0"/>
          </a:p>
        </p:txBody>
      </p:sp>
      <p:sp>
        <p:nvSpPr>
          <p:cNvPr id="7" name="TextBox 6"/>
          <p:cNvSpPr txBox="1"/>
          <p:nvPr/>
        </p:nvSpPr>
        <p:spPr>
          <a:xfrm>
            <a:off x="395536" y="6467330"/>
            <a:ext cx="2351926" cy="307777"/>
          </a:xfrm>
          <a:prstGeom prst="rect">
            <a:avLst/>
          </a:prstGeom>
          <a:noFill/>
        </p:spPr>
        <p:txBody>
          <a:bodyPr wrap="none" rtlCol="0">
            <a:spAutoFit/>
          </a:bodyPr>
          <a:lstStyle/>
          <a:p>
            <a:r>
              <a:rPr lang="en-GB" sz="1400" b="0" i="1" dirty="0" smtClean="0">
                <a:solidFill>
                  <a:schemeClr val="tx1"/>
                </a:solidFill>
              </a:rPr>
              <a:t>Source: EU Commission</a:t>
            </a:r>
            <a:endParaRPr lang="en-GB" sz="1400" b="0" i="1" dirty="0">
              <a:solidFill>
                <a:schemeClr val="tx1"/>
              </a:solidFill>
            </a:endParaRPr>
          </a:p>
        </p:txBody>
      </p:sp>
      <p:sp>
        <p:nvSpPr>
          <p:cNvPr id="3" name="Content Placeholder 2"/>
          <p:cNvSpPr>
            <a:spLocks noGrp="1"/>
          </p:cNvSpPr>
          <p:nvPr>
            <p:ph idx="1"/>
          </p:nvPr>
        </p:nvSpPr>
        <p:spPr>
          <a:xfrm>
            <a:off x="467544" y="1772816"/>
            <a:ext cx="8229600" cy="3384476"/>
          </a:xfrm>
        </p:spPr>
        <p:txBody>
          <a:bodyPr/>
          <a:lstStyle/>
          <a:p>
            <a:endParaRPr lang="en-GB" i="0" dirty="0" smtClean="0"/>
          </a:p>
          <a:p>
            <a:pPr lvl="1"/>
            <a:endParaRPr lang="en-GB" b="0" i="0" dirty="0"/>
          </a:p>
        </p:txBody>
      </p:sp>
      <p:pic>
        <p:nvPicPr>
          <p:cNvPr id="9" name="Picture 8"/>
          <p:cNvPicPr>
            <a:picLocks noChangeAspect="1"/>
          </p:cNvPicPr>
          <p:nvPr/>
        </p:nvPicPr>
        <p:blipFill>
          <a:blip r:embed="rId2"/>
          <a:stretch>
            <a:fillRect/>
          </a:stretch>
        </p:blipFill>
        <p:spPr>
          <a:xfrm>
            <a:off x="755577" y="1772816"/>
            <a:ext cx="8109988" cy="4681805"/>
          </a:xfrm>
          <a:prstGeom prst="rect">
            <a:avLst/>
          </a:prstGeom>
        </p:spPr>
      </p:pic>
    </p:spTree>
    <p:extLst>
      <p:ext uri="{BB962C8B-B14F-4D97-AF65-F5344CB8AC3E}">
        <p14:creationId xmlns:p14="http://schemas.microsoft.com/office/powerpoint/2010/main" val="1622413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936625"/>
          </a:xfrm>
        </p:spPr>
        <p:txBody>
          <a:bodyPr/>
          <a:lstStyle/>
          <a:p>
            <a:r>
              <a:rPr lang="en-GB" dirty="0" smtClean="0"/>
              <a:t>Real wages have grown</a:t>
            </a:r>
            <a:endParaRPr lang="en-GB" dirty="0"/>
          </a:p>
        </p:txBody>
      </p:sp>
      <p:sp>
        <p:nvSpPr>
          <p:cNvPr id="7" name="TextBox 6"/>
          <p:cNvSpPr txBox="1"/>
          <p:nvPr/>
        </p:nvSpPr>
        <p:spPr>
          <a:xfrm>
            <a:off x="395536" y="6467330"/>
            <a:ext cx="2351926" cy="307777"/>
          </a:xfrm>
          <a:prstGeom prst="rect">
            <a:avLst/>
          </a:prstGeom>
          <a:noFill/>
        </p:spPr>
        <p:txBody>
          <a:bodyPr wrap="none" rtlCol="0">
            <a:spAutoFit/>
          </a:bodyPr>
          <a:lstStyle/>
          <a:p>
            <a:r>
              <a:rPr lang="en-GB" sz="1400" b="0" i="1" dirty="0" smtClean="0">
                <a:solidFill>
                  <a:schemeClr val="tx1"/>
                </a:solidFill>
              </a:rPr>
              <a:t>Source: EU Commission</a:t>
            </a:r>
            <a:endParaRPr lang="en-GB" sz="1400" b="0" i="1" dirty="0">
              <a:solidFill>
                <a:schemeClr val="tx1"/>
              </a:solidFill>
            </a:endParaRPr>
          </a:p>
        </p:txBody>
      </p:sp>
      <p:sp>
        <p:nvSpPr>
          <p:cNvPr id="3" name="Content Placeholder 2"/>
          <p:cNvSpPr>
            <a:spLocks noGrp="1"/>
          </p:cNvSpPr>
          <p:nvPr>
            <p:ph idx="1"/>
          </p:nvPr>
        </p:nvSpPr>
        <p:spPr>
          <a:xfrm>
            <a:off x="467544" y="1772816"/>
            <a:ext cx="8229600" cy="3384476"/>
          </a:xfrm>
        </p:spPr>
        <p:txBody>
          <a:bodyPr/>
          <a:lstStyle/>
          <a:p>
            <a:endParaRPr lang="en-GB" i="0" dirty="0" smtClean="0"/>
          </a:p>
          <a:p>
            <a:pPr lvl="1"/>
            <a:endParaRPr lang="en-GB" b="0" i="0" dirty="0"/>
          </a:p>
        </p:txBody>
      </p:sp>
      <p:pic>
        <p:nvPicPr>
          <p:cNvPr id="8" name="Picture 7"/>
          <p:cNvPicPr>
            <a:picLocks noChangeAspect="1"/>
          </p:cNvPicPr>
          <p:nvPr/>
        </p:nvPicPr>
        <p:blipFill>
          <a:blip r:embed="rId2"/>
          <a:stretch>
            <a:fillRect/>
          </a:stretch>
        </p:blipFill>
        <p:spPr>
          <a:xfrm>
            <a:off x="725560" y="1772816"/>
            <a:ext cx="7971584" cy="4724381"/>
          </a:xfrm>
          <a:prstGeom prst="rect">
            <a:avLst/>
          </a:prstGeom>
        </p:spPr>
      </p:pic>
    </p:spTree>
    <p:extLst>
      <p:ext uri="{BB962C8B-B14F-4D97-AF65-F5344CB8AC3E}">
        <p14:creationId xmlns:p14="http://schemas.microsoft.com/office/powerpoint/2010/main" val="1695245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74484"/>
            <a:ext cx="8229600" cy="936625"/>
          </a:xfrm>
        </p:spPr>
        <p:txBody>
          <a:bodyPr/>
          <a:lstStyle/>
          <a:p>
            <a:r>
              <a:rPr lang="en-GB" dirty="0" smtClean="0"/>
              <a:t>Start low – faster you shall grow</a:t>
            </a:r>
            <a:endParaRPr lang="en-GB" dirty="0"/>
          </a:p>
        </p:txBody>
      </p:sp>
      <p:sp>
        <p:nvSpPr>
          <p:cNvPr id="7" name="TextBox 6"/>
          <p:cNvSpPr txBox="1"/>
          <p:nvPr/>
        </p:nvSpPr>
        <p:spPr>
          <a:xfrm>
            <a:off x="6516216" y="6309320"/>
            <a:ext cx="2351926" cy="307777"/>
          </a:xfrm>
          <a:prstGeom prst="rect">
            <a:avLst/>
          </a:prstGeom>
          <a:noFill/>
        </p:spPr>
        <p:txBody>
          <a:bodyPr wrap="none" rtlCol="0">
            <a:spAutoFit/>
          </a:bodyPr>
          <a:lstStyle/>
          <a:p>
            <a:r>
              <a:rPr lang="en-GB" sz="1400" b="0" i="1" dirty="0" smtClean="0">
                <a:solidFill>
                  <a:schemeClr val="tx1"/>
                </a:solidFill>
              </a:rPr>
              <a:t>Source: EU Commission</a:t>
            </a:r>
            <a:endParaRPr lang="en-GB" sz="1400" b="0" i="1" dirty="0">
              <a:solidFill>
                <a:schemeClr val="tx1"/>
              </a:solidFill>
            </a:endParaRPr>
          </a:p>
        </p:txBody>
      </p:sp>
      <p:sp>
        <p:nvSpPr>
          <p:cNvPr id="8" name="Content Placeholder 7"/>
          <p:cNvSpPr>
            <a:spLocks noGrp="1"/>
          </p:cNvSpPr>
          <p:nvPr>
            <p:ph idx="1"/>
          </p:nvPr>
        </p:nvSpPr>
        <p:spPr>
          <a:xfrm>
            <a:off x="251520" y="2011109"/>
            <a:ext cx="4185509" cy="3816424"/>
          </a:xfrm>
        </p:spPr>
        <p:txBody>
          <a:bodyPr/>
          <a:lstStyle/>
          <a:p>
            <a:pPr indent="0">
              <a:buNone/>
            </a:pPr>
            <a:r>
              <a:rPr lang="en-GB" sz="1800" b="1" i="0" dirty="0">
                <a:sym typeface="Wingdings" panose="05000000000000000000" pitchFamily="2" charset="2"/>
              </a:rPr>
              <a:t>Unconditional beta convergence: </a:t>
            </a:r>
          </a:p>
          <a:p>
            <a:pPr marL="0" lvl="1" indent="0">
              <a:spcAft>
                <a:spcPts val="600"/>
              </a:spcAft>
              <a:buNone/>
            </a:pPr>
            <a:r>
              <a:rPr lang="en-GB" sz="1800" b="0" i="1" dirty="0">
                <a:sym typeface="Wingdings" panose="05000000000000000000" pitchFamily="2" charset="2"/>
              </a:rPr>
              <a:t>Convergence to similar levels of per capita income in the long-run</a:t>
            </a:r>
          </a:p>
          <a:p>
            <a:pPr marL="285750" lvl="1">
              <a:spcAft>
                <a:spcPts val="1200"/>
              </a:spcAft>
              <a:buFont typeface="Wingdings" panose="05000000000000000000" pitchFamily="2" charset="2"/>
              <a:buChar char="è"/>
            </a:pPr>
            <a:r>
              <a:rPr lang="en-GB" sz="1800" b="0" dirty="0" smtClean="0">
                <a:sym typeface="Wingdings" panose="05000000000000000000" pitchFamily="2" charset="2"/>
              </a:rPr>
              <a:t>Negative </a:t>
            </a:r>
            <a:r>
              <a:rPr lang="en-GB" sz="1800" b="0" dirty="0">
                <a:sym typeface="Wingdings" panose="05000000000000000000" pitchFamily="2" charset="2"/>
              </a:rPr>
              <a:t>relationship between initial income and income </a:t>
            </a:r>
            <a:r>
              <a:rPr lang="en-GB" sz="1800" b="0" dirty="0" smtClean="0">
                <a:sym typeface="Wingdings" panose="05000000000000000000" pitchFamily="2" charset="2"/>
              </a:rPr>
              <a:t>growth</a:t>
            </a:r>
          </a:p>
          <a:p>
            <a:pPr marL="285750" lvl="1">
              <a:spcAft>
                <a:spcPts val="1200"/>
              </a:spcAft>
              <a:buFont typeface="Wingdings" panose="05000000000000000000" pitchFamily="2" charset="2"/>
              <a:buChar char="è"/>
            </a:pPr>
            <a:r>
              <a:rPr lang="en-GB" sz="1800" b="0" dirty="0" smtClean="0">
                <a:sym typeface="Wingdings" panose="05000000000000000000" pitchFamily="2" charset="2"/>
              </a:rPr>
              <a:t>Empirically rare, except in EU context</a:t>
            </a:r>
            <a:endParaRPr lang="en-GB" sz="1800" b="0" dirty="0">
              <a:sym typeface="Wingdings" panose="05000000000000000000" pitchFamily="2" charset="2"/>
            </a:endParaRPr>
          </a:p>
          <a:p>
            <a:pPr indent="0">
              <a:buNone/>
            </a:pPr>
            <a:r>
              <a:rPr lang="en-GB" sz="1800" b="1" i="0" dirty="0">
                <a:sym typeface="Wingdings" panose="05000000000000000000" pitchFamily="2" charset="2"/>
              </a:rPr>
              <a:t>Conditional beta convergence: </a:t>
            </a:r>
          </a:p>
          <a:p>
            <a:pPr marL="0" lvl="1" indent="0">
              <a:spcAft>
                <a:spcPts val="1200"/>
              </a:spcAft>
              <a:buNone/>
            </a:pPr>
            <a:r>
              <a:rPr lang="en-GB" sz="1800" b="0" i="1" dirty="0">
                <a:sym typeface="Wingdings" panose="05000000000000000000" pitchFamily="2" charset="2"/>
              </a:rPr>
              <a:t>Convergence to respective steady state levels of income (structurally determined)</a:t>
            </a:r>
            <a:endParaRPr lang="en-GB" sz="1800" i="1" dirty="0">
              <a:sym typeface="Wingdings" panose="05000000000000000000" pitchFamily="2" charset="2"/>
            </a:endParaRPr>
          </a:p>
          <a:p>
            <a:endParaRPr lang="en-GB"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1247" y="1882552"/>
            <a:ext cx="4714864" cy="4426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638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936625"/>
          </a:xfrm>
        </p:spPr>
        <p:txBody>
          <a:bodyPr/>
          <a:lstStyle/>
          <a:p>
            <a:r>
              <a:rPr lang="en-GB" dirty="0" smtClean="0"/>
              <a:t>Overview</a:t>
            </a:r>
            <a:endParaRPr lang="en-GB" dirty="0"/>
          </a:p>
        </p:txBody>
      </p:sp>
      <p:sp>
        <p:nvSpPr>
          <p:cNvPr id="3" name="Content Placeholder 2"/>
          <p:cNvSpPr>
            <a:spLocks noGrp="1"/>
          </p:cNvSpPr>
          <p:nvPr>
            <p:ph idx="1"/>
          </p:nvPr>
        </p:nvSpPr>
        <p:spPr>
          <a:xfrm>
            <a:off x="611560" y="2060848"/>
            <a:ext cx="8280920" cy="3384476"/>
          </a:xfrm>
        </p:spPr>
        <p:txBody>
          <a:bodyPr/>
          <a:lstStyle/>
          <a:p>
            <a:pPr marL="457200" indent="-457200">
              <a:spcAft>
                <a:spcPts val="1800"/>
              </a:spcAft>
              <a:buSzPct val="110000"/>
              <a:buFont typeface="+mj-lt"/>
              <a:buAutoNum type="arabicPeriod"/>
            </a:pPr>
            <a:r>
              <a:rPr lang="en-GB" i="0" dirty="0" smtClean="0">
                <a:latin typeface="+mj-lt"/>
              </a:rPr>
              <a:t>Convergence facts</a:t>
            </a:r>
          </a:p>
          <a:p>
            <a:pPr marL="457200" indent="-457200">
              <a:spcAft>
                <a:spcPts val="1800"/>
              </a:spcAft>
              <a:buFont typeface="+mj-lt"/>
              <a:buAutoNum type="arabicPeriod"/>
            </a:pPr>
            <a:r>
              <a:rPr lang="en-GB" b="1" i="0" dirty="0" smtClean="0">
                <a:latin typeface="+mj-lt"/>
              </a:rPr>
              <a:t>Channels of convergence in the EU context</a:t>
            </a:r>
          </a:p>
          <a:p>
            <a:pPr marL="457200" indent="-457200">
              <a:spcAft>
                <a:spcPts val="1800"/>
              </a:spcAft>
              <a:buFont typeface="+mj-lt"/>
              <a:buAutoNum type="arabicPeriod"/>
            </a:pPr>
            <a:r>
              <a:rPr lang="en-GB" i="0" dirty="0" smtClean="0">
                <a:latin typeface="+mj-lt"/>
              </a:rPr>
              <a:t>Patterns of convergence: Clusters and regional dynamics</a:t>
            </a:r>
          </a:p>
          <a:p>
            <a:pPr marL="457200" indent="-457200">
              <a:spcAft>
                <a:spcPts val="1800"/>
              </a:spcAft>
              <a:buFont typeface="+mj-lt"/>
              <a:buAutoNum type="arabicPeriod"/>
            </a:pPr>
            <a:r>
              <a:rPr lang="en-GB" i="0" dirty="0">
                <a:latin typeface="+mj-lt"/>
              </a:rPr>
              <a:t>Towards a unified theory of </a:t>
            </a:r>
            <a:r>
              <a:rPr lang="en-GB" i="0" dirty="0" smtClean="0">
                <a:latin typeface="+mj-lt"/>
              </a:rPr>
              <a:t>convergence </a:t>
            </a:r>
            <a:endParaRPr lang="en-GB" i="0" dirty="0">
              <a:latin typeface="+mj-lt"/>
            </a:endParaRPr>
          </a:p>
          <a:p>
            <a:pPr marL="457200" indent="-457200">
              <a:spcAft>
                <a:spcPts val="600"/>
              </a:spcAft>
              <a:buFont typeface="+mj-lt"/>
              <a:buAutoNum type="arabicPeriod"/>
            </a:pPr>
            <a:endParaRPr lang="en-GB" sz="2000" i="0" dirty="0" smtClean="0"/>
          </a:p>
          <a:p>
            <a:endParaRPr lang="en-GB" sz="2000" dirty="0" smtClean="0"/>
          </a:p>
          <a:p>
            <a:endParaRPr lang="en-GB" sz="2000" dirty="0" smtClean="0"/>
          </a:p>
        </p:txBody>
      </p:sp>
    </p:spTree>
    <p:extLst>
      <p:ext uri="{BB962C8B-B14F-4D97-AF65-F5344CB8AC3E}">
        <p14:creationId xmlns:p14="http://schemas.microsoft.com/office/powerpoint/2010/main" val="2795716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0"/>
            <a:ext cx="8229600" cy="936625"/>
          </a:xfrm>
        </p:spPr>
        <p:txBody>
          <a:bodyPr/>
          <a:lstStyle/>
          <a:p>
            <a:r>
              <a:rPr lang="en-GB" dirty="0" smtClean="0"/>
              <a:t>Channels of convergence</a:t>
            </a:r>
            <a:endParaRPr lang="en-GB" dirty="0"/>
          </a:p>
        </p:txBody>
      </p:sp>
      <p:sp>
        <p:nvSpPr>
          <p:cNvPr id="3" name="Content Placeholder 2"/>
          <p:cNvSpPr>
            <a:spLocks noGrp="1"/>
          </p:cNvSpPr>
          <p:nvPr>
            <p:ph idx="1"/>
          </p:nvPr>
        </p:nvSpPr>
        <p:spPr>
          <a:xfrm>
            <a:off x="457200" y="2132856"/>
            <a:ext cx="8229600" cy="3384476"/>
          </a:xfrm>
        </p:spPr>
        <p:txBody>
          <a:bodyPr/>
          <a:lstStyle/>
          <a:p>
            <a:r>
              <a:rPr lang="en-GB" sz="2000" b="1" i="0" dirty="0" smtClean="0"/>
              <a:t>Four freedoms of Single Market </a:t>
            </a:r>
            <a:r>
              <a:rPr lang="en-GB" sz="2000" i="0" dirty="0" smtClean="0"/>
              <a:t>enshrined in EU Treaty</a:t>
            </a:r>
          </a:p>
          <a:p>
            <a:pPr lvl="1"/>
            <a:r>
              <a:rPr lang="en-GB" sz="1800" b="0" dirty="0" smtClean="0"/>
              <a:t>Goods</a:t>
            </a:r>
          </a:p>
          <a:p>
            <a:pPr lvl="1"/>
            <a:r>
              <a:rPr lang="en-GB" sz="1800" b="0" i="0" dirty="0" smtClean="0"/>
              <a:t>Services</a:t>
            </a:r>
          </a:p>
          <a:p>
            <a:pPr lvl="1"/>
            <a:r>
              <a:rPr lang="en-GB" sz="1800" b="0" dirty="0" smtClean="0"/>
              <a:t>Labour (and enterprises)</a:t>
            </a:r>
          </a:p>
          <a:p>
            <a:pPr lvl="1">
              <a:spcAft>
                <a:spcPts val="600"/>
              </a:spcAft>
            </a:pPr>
            <a:r>
              <a:rPr lang="en-GB" sz="1800" b="0" i="0" dirty="0" smtClean="0"/>
              <a:t>Capital</a:t>
            </a:r>
          </a:p>
          <a:p>
            <a:r>
              <a:rPr lang="en-GB" sz="2000" i="0" dirty="0" smtClean="0"/>
              <a:t>We map these onto </a:t>
            </a:r>
            <a:r>
              <a:rPr lang="en-GB" sz="2000" b="1" i="0" dirty="0" smtClean="0"/>
              <a:t>six convergence channels</a:t>
            </a:r>
            <a:r>
              <a:rPr lang="en-GB" sz="2000" i="0" dirty="0" smtClean="0"/>
              <a:t>:</a:t>
            </a:r>
          </a:p>
          <a:p>
            <a:pPr lvl="1"/>
            <a:r>
              <a:rPr lang="en-GB" sz="1800" b="0" dirty="0" smtClean="0"/>
              <a:t>Trade</a:t>
            </a:r>
          </a:p>
          <a:p>
            <a:pPr lvl="1"/>
            <a:r>
              <a:rPr lang="en-GB" sz="1800" b="0" i="0" dirty="0" smtClean="0"/>
              <a:t>Investment</a:t>
            </a:r>
          </a:p>
          <a:p>
            <a:pPr lvl="1"/>
            <a:r>
              <a:rPr lang="en-GB" sz="1800" b="0" dirty="0" smtClean="0"/>
              <a:t>Financial integration</a:t>
            </a:r>
          </a:p>
          <a:p>
            <a:pPr lvl="1"/>
            <a:r>
              <a:rPr lang="en-GB" sz="1800" b="0" i="0" dirty="0" smtClean="0"/>
              <a:t>Labour Market</a:t>
            </a:r>
          </a:p>
          <a:p>
            <a:pPr lvl="1"/>
            <a:r>
              <a:rPr lang="en-GB" sz="1800" b="0" dirty="0" smtClean="0"/>
              <a:t>Innovation and technology</a:t>
            </a:r>
            <a:endParaRPr lang="en-GB" sz="1800" b="0" i="0" dirty="0" smtClean="0"/>
          </a:p>
          <a:p>
            <a:pPr lvl="1"/>
            <a:r>
              <a:rPr lang="en-GB" sz="1800" b="0" dirty="0" smtClean="0"/>
              <a:t>Institutions</a:t>
            </a:r>
            <a:endParaRPr lang="en-GB" sz="1800" b="0" i="0" dirty="0" smtClean="0"/>
          </a:p>
          <a:p>
            <a:endParaRPr lang="en-GB" i="0" dirty="0" smtClean="0"/>
          </a:p>
          <a:p>
            <a:pPr marL="457200" lvl="1" indent="0">
              <a:buNone/>
            </a:pPr>
            <a:r>
              <a:rPr lang="en-GB" dirty="0"/>
              <a:t>	</a:t>
            </a:r>
            <a:endParaRPr lang="en-GB" i="0" dirty="0"/>
          </a:p>
        </p:txBody>
      </p:sp>
    </p:spTree>
    <p:extLst>
      <p:ext uri="{BB962C8B-B14F-4D97-AF65-F5344CB8AC3E}">
        <p14:creationId xmlns:p14="http://schemas.microsoft.com/office/powerpoint/2010/main" val="3705772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74484"/>
            <a:ext cx="8229600" cy="936625"/>
          </a:xfrm>
        </p:spPr>
        <p:txBody>
          <a:bodyPr/>
          <a:lstStyle/>
          <a:p>
            <a:r>
              <a:rPr lang="en-GB" dirty="0" smtClean="0"/>
              <a:t>Trade intensification</a:t>
            </a:r>
            <a:endParaRPr lang="en-GB" dirty="0"/>
          </a:p>
        </p:txBody>
      </p:sp>
      <p:sp>
        <p:nvSpPr>
          <p:cNvPr id="7" name="TextBox 6"/>
          <p:cNvSpPr txBox="1"/>
          <p:nvPr/>
        </p:nvSpPr>
        <p:spPr>
          <a:xfrm>
            <a:off x="251520" y="6219887"/>
            <a:ext cx="3292889" cy="523220"/>
          </a:xfrm>
          <a:prstGeom prst="rect">
            <a:avLst/>
          </a:prstGeom>
          <a:noFill/>
        </p:spPr>
        <p:txBody>
          <a:bodyPr wrap="none" rtlCol="0">
            <a:spAutoFit/>
          </a:bodyPr>
          <a:lstStyle/>
          <a:p>
            <a:r>
              <a:rPr lang="en-GB" sz="1400" b="0" i="1" dirty="0" smtClean="0">
                <a:solidFill>
                  <a:schemeClr val="tx1"/>
                </a:solidFill>
              </a:rPr>
              <a:t>Source: Baldwin 2006; Rose and </a:t>
            </a:r>
          </a:p>
          <a:p>
            <a:r>
              <a:rPr lang="en-GB" sz="1400" b="0" i="1" dirty="0" smtClean="0">
                <a:solidFill>
                  <a:schemeClr val="tx1"/>
                </a:solidFill>
              </a:rPr>
              <a:t>van </a:t>
            </a:r>
            <a:r>
              <a:rPr lang="en-GB" sz="1400" b="0" i="1" dirty="0" err="1" smtClean="0">
                <a:solidFill>
                  <a:schemeClr val="tx1"/>
                </a:solidFill>
              </a:rPr>
              <a:t>Wincoop</a:t>
            </a:r>
            <a:r>
              <a:rPr lang="en-GB" sz="1400" b="0" i="1" dirty="0" smtClean="0">
                <a:solidFill>
                  <a:schemeClr val="tx1"/>
                </a:solidFill>
              </a:rPr>
              <a:t>, 2001; Crafts, 2016</a:t>
            </a:r>
            <a:endParaRPr lang="en-GB" sz="1400" b="0" i="1" dirty="0">
              <a:solidFill>
                <a:schemeClr val="tx1"/>
              </a:solidFill>
            </a:endParaRPr>
          </a:p>
        </p:txBody>
      </p:sp>
      <p:sp>
        <p:nvSpPr>
          <p:cNvPr id="3" name="Content Placeholder 2"/>
          <p:cNvSpPr>
            <a:spLocks noGrp="1"/>
          </p:cNvSpPr>
          <p:nvPr>
            <p:ph idx="1"/>
          </p:nvPr>
        </p:nvSpPr>
        <p:spPr>
          <a:xfrm>
            <a:off x="323528" y="1800136"/>
            <a:ext cx="4324503" cy="4419751"/>
          </a:xfrm>
        </p:spPr>
        <p:txBody>
          <a:bodyPr/>
          <a:lstStyle/>
          <a:p>
            <a:pPr>
              <a:spcAft>
                <a:spcPts val="1200"/>
              </a:spcAft>
            </a:pPr>
            <a:r>
              <a:rPr lang="en-GB" sz="1800" i="0" dirty="0" smtClean="0"/>
              <a:t>Greater specialisation according to comparative advantage:</a:t>
            </a:r>
          </a:p>
          <a:p>
            <a:pPr lvl="1">
              <a:spcAft>
                <a:spcPts val="600"/>
              </a:spcAft>
            </a:pPr>
            <a:r>
              <a:rPr lang="en-GB" sz="1600" b="0" dirty="0" smtClean="0"/>
              <a:t>Economies of scale</a:t>
            </a:r>
          </a:p>
          <a:p>
            <a:pPr lvl="1">
              <a:spcAft>
                <a:spcPts val="600"/>
              </a:spcAft>
            </a:pPr>
            <a:r>
              <a:rPr lang="en-GB" sz="1600" b="0" dirty="0" smtClean="0"/>
              <a:t>Competition lowers price-cost margins</a:t>
            </a:r>
            <a:r>
              <a:rPr lang="en-GB" sz="1600" b="0" i="0" dirty="0" smtClean="0"/>
              <a:t> </a:t>
            </a:r>
          </a:p>
          <a:p>
            <a:pPr lvl="1">
              <a:spcAft>
                <a:spcPts val="600"/>
              </a:spcAft>
            </a:pPr>
            <a:r>
              <a:rPr lang="en-GB" sz="1600" b="0" dirty="0" smtClean="0"/>
              <a:t>Restructuring due to competition</a:t>
            </a:r>
            <a:endParaRPr lang="en-GB" sz="1600" b="0" i="0" dirty="0" smtClean="0"/>
          </a:p>
          <a:p>
            <a:pPr>
              <a:spcAft>
                <a:spcPts val="1200"/>
              </a:spcAft>
            </a:pPr>
            <a:r>
              <a:rPr lang="en-GB" sz="1800" i="0" dirty="0" smtClean="0"/>
              <a:t>‘Insiders’ in Single Market see trade creation (among EU members) and trade diversion (away from extra-EU trade).</a:t>
            </a:r>
          </a:p>
          <a:p>
            <a:pPr>
              <a:spcAft>
                <a:spcPts val="1200"/>
              </a:spcAft>
            </a:pPr>
            <a:r>
              <a:rPr lang="en-GB" sz="1800" i="0" dirty="0"/>
              <a:t>S</a:t>
            </a:r>
            <a:r>
              <a:rPr lang="en-GB" sz="1800" i="0" dirty="0" smtClean="0"/>
              <a:t>tudies suggest trade boost    (5-50%), GDP impact +2.2% to +2.6% (more if services included)</a:t>
            </a:r>
          </a:p>
          <a:p>
            <a:endParaRPr lang="en-GB" i="0" dirty="0" smtClean="0"/>
          </a:p>
          <a:p>
            <a:endParaRPr lang="en-GB" i="0" dirty="0" smtClean="0"/>
          </a:p>
          <a:p>
            <a:endParaRPr lang="en-GB" i="0" dirty="0" smtClean="0"/>
          </a:p>
          <a:p>
            <a:pPr lvl="1"/>
            <a:endParaRPr lang="en-GB" b="0" i="0" dirty="0"/>
          </a:p>
        </p:txBody>
      </p:sp>
      <p:pic>
        <p:nvPicPr>
          <p:cNvPr id="6" name="Picture 5"/>
          <p:cNvPicPr>
            <a:picLocks noChangeAspect="1"/>
          </p:cNvPicPr>
          <p:nvPr/>
        </p:nvPicPr>
        <p:blipFill>
          <a:blip r:embed="rId2"/>
          <a:stretch>
            <a:fillRect/>
          </a:stretch>
        </p:blipFill>
        <p:spPr>
          <a:xfrm>
            <a:off x="4609579" y="1700808"/>
            <a:ext cx="4534422" cy="4398366"/>
          </a:xfrm>
          <a:prstGeom prst="rect">
            <a:avLst/>
          </a:prstGeom>
        </p:spPr>
      </p:pic>
      <p:sp>
        <p:nvSpPr>
          <p:cNvPr id="8" name="TextBox 7"/>
          <p:cNvSpPr txBox="1"/>
          <p:nvPr/>
        </p:nvSpPr>
        <p:spPr>
          <a:xfrm>
            <a:off x="6308606" y="6219887"/>
            <a:ext cx="2351926" cy="307777"/>
          </a:xfrm>
          <a:prstGeom prst="rect">
            <a:avLst/>
          </a:prstGeom>
          <a:noFill/>
        </p:spPr>
        <p:txBody>
          <a:bodyPr wrap="none" rtlCol="0">
            <a:spAutoFit/>
          </a:bodyPr>
          <a:lstStyle/>
          <a:p>
            <a:r>
              <a:rPr lang="en-GB" sz="1400" b="0" i="1" dirty="0" smtClean="0">
                <a:solidFill>
                  <a:schemeClr val="tx1"/>
                </a:solidFill>
              </a:rPr>
              <a:t>Source: EU Commission</a:t>
            </a:r>
            <a:endParaRPr lang="en-GB" sz="1400" b="0" i="1" dirty="0">
              <a:solidFill>
                <a:schemeClr val="tx1"/>
              </a:solidFill>
            </a:endParaRPr>
          </a:p>
        </p:txBody>
      </p:sp>
    </p:spTree>
    <p:extLst>
      <p:ext uri="{BB962C8B-B14F-4D97-AF65-F5344CB8AC3E}">
        <p14:creationId xmlns:p14="http://schemas.microsoft.com/office/powerpoint/2010/main" val="1963980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12AE5BBEBFA543B9A6B01C1E2A4ED6" ma:contentTypeVersion="1" ma:contentTypeDescription="Create a new document." ma:contentTypeScope="" ma:versionID="6a61c7f2a122075e8a62bc6ee82311f3">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BE26CF-9600-4AAB-8CF6-05654AD82DD4}">
  <ds:schemaRefs>
    <ds:schemaRef ds:uri="http://schemas.microsoft.com/sharepoint/v3/contenttype/forms"/>
  </ds:schemaRefs>
</ds:datastoreItem>
</file>

<file path=customXml/itemProps2.xml><?xml version="1.0" encoding="utf-8"?>
<ds:datastoreItem xmlns:ds="http://schemas.openxmlformats.org/officeDocument/2006/customXml" ds:itemID="{4C527B1B-796C-4817-B548-C4C74FF1B72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9268E8A0-916B-4155-A2CF-D15F812F47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3404</TotalTime>
  <Words>1058</Words>
  <Application>Microsoft Office PowerPoint</Application>
  <PresentationFormat>On-screen Show (4:3)</PresentationFormat>
  <Paragraphs>183</Paragraphs>
  <Slides>27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Verdana</vt:lpstr>
      <vt:lpstr>Wingdings</vt:lpstr>
      <vt:lpstr>Default Design</vt:lpstr>
      <vt:lpstr>Convergence of EU Member States in the CESEE region   </vt:lpstr>
      <vt:lpstr>Overview</vt:lpstr>
      <vt:lpstr>Overview</vt:lpstr>
      <vt:lpstr>Living standards have risen</vt:lpstr>
      <vt:lpstr>Real wages have grown</vt:lpstr>
      <vt:lpstr>Start low – faster you shall grow</vt:lpstr>
      <vt:lpstr>Overview</vt:lpstr>
      <vt:lpstr>Channels of convergence</vt:lpstr>
      <vt:lpstr>Trade intensification</vt:lpstr>
      <vt:lpstr>Higher investment</vt:lpstr>
      <vt:lpstr>Financial integration</vt:lpstr>
      <vt:lpstr>Labour Market</vt:lpstr>
      <vt:lpstr>Innovation and Technology</vt:lpstr>
      <vt:lpstr>Institutional quality</vt:lpstr>
      <vt:lpstr>Institutional quality</vt:lpstr>
      <vt:lpstr>Overview</vt:lpstr>
      <vt:lpstr>Regional convergence</vt:lpstr>
      <vt:lpstr>Weak beta convergence at regional level </vt:lpstr>
      <vt:lpstr>No sigma convergence at regional level </vt:lpstr>
      <vt:lpstr>Beta convergence at NUTS III level</vt:lpstr>
      <vt:lpstr>Overview</vt:lpstr>
      <vt:lpstr>A unified theory of EU convergence?</vt:lpstr>
      <vt:lpstr>Multi-dimensional convergence?</vt:lpstr>
      <vt:lpstr>Our main findings…(1)</vt:lpstr>
      <vt:lpstr>Our main findings…(2)</vt:lpstr>
      <vt:lpstr>Reference</vt:lpstr>
      <vt:lpstr>   Thank you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KUENZEL Robert (ECFIN)</cp:lastModifiedBy>
  <cp:revision>217</cp:revision>
  <cp:lastPrinted>2018-12-05T15:32:16Z</cp:lastPrinted>
  <dcterms:created xsi:type="dcterms:W3CDTF">2011-10-28T10:25:18Z</dcterms:created>
  <dcterms:modified xsi:type="dcterms:W3CDTF">2019-11-11T10:46:47Z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0x0101003B12AE5BBEBFA543B9A6B01C1E2A4ED6</vt:lpwstr>
  </property>
</Properties>
</file>