
<file path=[Content_Types].xml><?xml version="1.0" encoding="utf-8"?>
<Types xmlns="http://schemas.openxmlformats.org/package/2006/content-types">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8" r:id="rId1"/>
  </p:sldMasterIdLst>
  <p:sldIdLst>
    <p:sldId id="256" r:id="rId2"/>
    <p:sldId id="280" r:id="rId3"/>
    <p:sldId id="258" r:id="rId4"/>
    <p:sldId id="264" r:id="rId5"/>
    <p:sldId id="290" r:id="rId6"/>
    <p:sldId id="272" r:id="rId7"/>
    <p:sldId id="267" r:id="rId8"/>
    <p:sldId id="271" r:id="rId9"/>
    <p:sldId id="291" r:id="rId10"/>
    <p:sldId id="293" r:id="rId11"/>
    <p:sldId id="292" r:id="rId12"/>
    <p:sldId id="260" r:id="rId13"/>
    <p:sldId id="265" r:id="rId14"/>
    <p:sldId id="287" r:id="rId15"/>
    <p:sldId id="286" r:id="rId16"/>
    <p:sldId id="269" r:id="rId17"/>
    <p:sldId id="274" r:id="rId18"/>
    <p:sldId id="283" r:id="rId19"/>
    <p:sldId id="275" r:id="rId20"/>
    <p:sldId id="281" r:id="rId21"/>
    <p:sldId id="276" r:id="rId22"/>
    <p:sldId id="284" r:id="rId23"/>
    <p:sldId id="294" r:id="rId24"/>
    <p:sldId id="262" r:id="rId25"/>
    <p:sldId id="29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ЕСдогон!$F$86</c:f>
              <c:strCache>
                <c:ptCount val="1"/>
                <c:pt idx="0">
                  <c:v>Bulgaria </c:v>
                </c:pt>
              </c:strCache>
            </c:strRef>
          </c:tx>
          <c:spPr>
            <a:ln w="28575" cap="rnd">
              <a:solidFill>
                <a:schemeClr val="accent1"/>
              </a:solidFill>
              <a:round/>
            </a:ln>
            <a:effectLst/>
          </c:spPr>
          <c:marker>
            <c:symbol val="none"/>
          </c:marker>
          <c:cat>
            <c:strRef>
              <c:f>ЕСдогон!$G$85:$Z$85</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strCache>
            </c:strRef>
          </c:cat>
          <c:val>
            <c:numRef>
              <c:f>ЕСдогон!$G$86:$Z$86</c:f>
              <c:numCache>
                <c:formatCode>General</c:formatCode>
                <c:ptCount val="20"/>
                <c:pt idx="0">
                  <c:v>-8.4081343886546307</c:v>
                </c:pt>
                <c:pt idx="1">
                  <c:v>4.7657710639268771</c:v>
                </c:pt>
                <c:pt idx="2">
                  <c:v>3.770217792914508</c:v>
                </c:pt>
                <c:pt idx="3">
                  <c:v>5.9375164000274481</c:v>
                </c:pt>
                <c:pt idx="4">
                  <c:v>5.1562184428837696</c:v>
                </c:pt>
                <c:pt idx="5">
                  <c:v>6.435358323186648</c:v>
                </c:pt>
                <c:pt idx="6">
                  <c:v>7.1235110763830249</c:v>
                </c:pt>
                <c:pt idx="7">
                  <c:v>6.8743583794452547</c:v>
                </c:pt>
                <c:pt idx="8">
                  <c:v>7.3444219091066003</c:v>
                </c:pt>
                <c:pt idx="9">
                  <c:v>6.021883402108557</c:v>
                </c:pt>
                <c:pt idx="10">
                  <c:v>-3.5861456251061554</c:v>
                </c:pt>
                <c:pt idx="11">
                  <c:v>1.3240878009382868</c:v>
                </c:pt>
                <c:pt idx="12">
                  <c:v>1.9149058529141598</c:v>
                </c:pt>
                <c:pt idx="13">
                  <c:v>3.096986867987539E-2</c:v>
                </c:pt>
                <c:pt idx="14">
                  <c:v>0.4939214212343046</c:v>
                </c:pt>
                <c:pt idx="15">
                  <c:v>1.8375211479416009</c:v>
                </c:pt>
                <c:pt idx="16">
                  <c:v>3.471186040907142</c:v>
                </c:pt>
                <c:pt idx="17">
                  <c:v>3.936758148979095</c:v>
                </c:pt>
                <c:pt idx="18">
                  <c:v>3.8112481584430498</c:v>
                </c:pt>
                <c:pt idx="19">
                  <c:v>3.0811572337442499</c:v>
                </c:pt>
              </c:numCache>
            </c:numRef>
          </c:val>
          <c:smooth val="0"/>
          <c:extLst>
            <c:ext xmlns:c16="http://schemas.microsoft.com/office/drawing/2014/chart" uri="{C3380CC4-5D6E-409C-BE32-E72D297353CC}">
              <c16:uniqueId val="{00000000-3C11-4904-AE03-CE1F2F902D03}"/>
            </c:ext>
          </c:extLst>
        </c:ser>
        <c:ser>
          <c:idx val="1"/>
          <c:order val="1"/>
          <c:tx>
            <c:strRef>
              <c:f>ЕСдогон!$F$87</c:f>
              <c:strCache>
                <c:ptCount val="1"/>
                <c:pt idx="0">
                  <c:v>Estonia</c:v>
                </c:pt>
              </c:strCache>
            </c:strRef>
          </c:tx>
          <c:spPr>
            <a:ln w="28575" cap="rnd">
              <a:solidFill>
                <a:schemeClr val="accent2"/>
              </a:solidFill>
              <a:round/>
            </a:ln>
            <a:effectLst/>
          </c:spPr>
          <c:marker>
            <c:symbol val="none"/>
          </c:marker>
          <c:cat>
            <c:strRef>
              <c:f>ЕСдогон!$G$85:$Z$85</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strCache>
            </c:strRef>
          </c:cat>
          <c:val>
            <c:numRef>
              <c:f>ЕСдогон!$G$87:$Z$87</c:f>
              <c:numCache>
                <c:formatCode>General</c:formatCode>
                <c:ptCount val="20"/>
                <c:pt idx="0">
                  <c:v>-0.85644827563446313</c:v>
                </c:pt>
                <c:pt idx="1">
                  <c:v>10.568074951105345</c:v>
                </c:pt>
                <c:pt idx="2">
                  <c:v>6.3287105038153157</c:v>
                </c:pt>
                <c:pt idx="3">
                  <c:v>6.0763947020795683</c:v>
                </c:pt>
                <c:pt idx="4">
                  <c:v>7.4161633653210686</c:v>
                </c:pt>
                <c:pt idx="5">
                  <c:v>6.2947462252348032</c:v>
                </c:pt>
                <c:pt idx="6">
                  <c:v>9.3737114541814606</c:v>
                </c:pt>
                <c:pt idx="7">
                  <c:v>10.271884089111168</c:v>
                </c:pt>
                <c:pt idx="8">
                  <c:v>7.7481923680727363</c:v>
                </c:pt>
                <c:pt idx="9">
                  <c:v>-5.4194558900226184</c:v>
                </c:pt>
                <c:pt idx="10">
                  <c:v>-14.724403905959832</c:v>
                </c:pt>
                <c:pt idx="11">
                  <c:v>2.2590758938311808</c:v>
                </c:pt>
                <c:pt idx="12">
                  <c:v>7.5973002092456028</c:v>
                </c:pt>
                <c:pt idx="13">
                  <c:v>4.3072589876532561</c:v>
                </c:pt>
                <c:pt idx="14">
                  <c:v>1.9365434443487857</c:v>
                </c:pt>
                <c:pt idx="15">
                  <c:v>2.8885638447165007</c:v>
                </c:pt>
                <c:pt idx="16">
                  <c:v>1.9002865897060275</c:v>
                </c:pt>
                <c:pt idx="17">
                  <c:v>3.4890971114797082</c:v>
                </c:pt>
                <c:pt idx="18">
                  <c:v>4.8566868564439432</c:v>
                </c:pt>
                <c:pt idx="19">
                  <c:v>3.8657535809733901</c:v>
                </c:pt>
              </c:numCache>
            </c:numRef>
          </c:val>
          <c:smooth val="0"/>
          <c:extLst>
            <c:ext xmlns:c16="http://schemas.microsoft.com/office/drawing/2014/chart" uri="{C3380CC4-5D6E-409C-BE32-E72D297353CC}">
              <c16:uniqueId val="{00000001-3C11-4904-AE03-CE1F2F902D03}"/>
            </c:ext>
          </c:extLst>
        </c:ser>
        <c:ser>
          <c:idx val="2"/>
          <c:order val="2"/>
          <c:tx>
            <c:v>Lithuania</c:v>
          </c:tx>
          <c:spPr>
            <a:ln w="28575" cap="rnd">
              <a:solidFill>
                <a:schemeClr val="accent3"/>
              </a:solidFill>
              <a:round/>
            </a:ln>
            <a:effectLst/>
          </c:spPr>
          <c:marker>
            <c:symbol val="none"/>
          </c:marker>
          <c:val>
            <c:numRef>
              <c:f>ЕСдогон!$O$16:$AH$16</c:f>
              <c:numCache>
                <c:formatCode>General</c:formatCode>
                <c:ptCount val="20"/>
                <c:pt idx="0">
                  <c:v>-1.1346428945999492</c:v>
                </c:pt>
                <c:pt idx="1">
                  <c:v>3.8316671404569576</c:v>
                </c:pt>
                <c:pt idx="2">
                  <c:v>6.5244308754096352</c:v>
                </c:pt>
                <c:pt idx="3">
                  <c:v>6.7607495331904204</c:v>
                </c:pt>
                <c:pt idx="4">
                  <c:v>10.53856477245904</c:v>
                </c:pt>
                <c:pt idx="5">
                  <c:v>6.5500830274883697</c:v>
                </c:pt>
                <c:pt idx="6">
                  <c:v>7.7274079180714068</c:v>
                </c:pt>
                <c:pt idx="7">
                  <c:v>7.406444355257193</c:v>
                </c:pt>
                <c:pt idx="8">
                  <c:v>11.086954387943408</c:v>
                </c:pt>
                <c:pt idx="9">
                  <c:v>2.6280779606004501</c:v>
                </c:pt>
                <c:pt idx="10">
                  <c:v>-14.81416331634621</c:v>
                </c:pt>
                <c:pt idx="11">
                  <c:v>1.6398196491399943</c:v>
                </c:pt>
                <c:pt idx="12">
                  <c:v>6.0431307152136498</c:v>
                </c:pt>
                <c:pt idx="13">
                  <c:v>3.8269540100785804</c:v>
                </c:pt>
                <c:pt idx="14">
                  <c:v>3.4985808698230585</c:v>
                </c:pt>
                <c:pt idx="15">
                  <c:v>3.5375858243655642</c:v>
                </c:pt>
                <c:pt idx="16">
                  <c:v>2.020627994960094</c:v>
                </c:pt>
                <c:pt idx="17">
                  <c:v>2.3531813074453964</c:v>
                </c:pt>
                <c:pt idx="18">
                  <c:v>4.1399484728397766</c:v>
                </c:pt>
                <c:pt idx="19">
                  <c:v>3.4936888081431761</c:v>
                </c:pt>
              </c:numCache>
            </c:numRef>
          </c:val>
          <c:smooth val="0"/>
          <c:extLst>
            <c:ext xmlns:c16="http://schemas.microsoft.com/office/drawing/2014/chart" uri="{C3380CC4-5D6E-409C-BE32-E72D297353CC}">
              <c16:uniqueId val="{00000003-3C11-4904-AE03-CE1F2F902D03}"/>
            </c:ext>
          </c:extLst>
        </c:ser>
        <c:ser>
          <c:idx val="3"/>
          <c:order val="3"/>
          <c:tx>
            <c:v>Latvia</c:v>
          </c:tx>
          <c:marker>
            <c:symbol val="none"/>
          </c:marker>
          <c:val>
            <c:numRef>
              <c:f>ЕСдогон!$O$22:$AH$22</c:f>
              <c:numCache>
                <c:formatCode>General</c:formatCode>
                <c:ptCount val="20"/>
                <c:pt idx="0">
                  <c:v>2.6189543797633235</c:v>
                </c:pt>
                <c:pt idx="1">
                  <c:v>5.4068584844712291</c:v>
                </c:pt>
                <c:pt idx="2">
                  <c:v>6.4613101847553338</c:v>
                </c:pt>
                <c:pt idx="3">
                  <c:v>7.1030299062620657</c:v>
                </c:pt>
                <c:pt idx="4">
                  <c:v>8.430691217988425</c:v>
                </c:pt>
                <c:pt idx="5">
                  <c:v>8.3355467999927129</c:v>
                </c:pt>
                <c:pt idx="6">
                  <c:v>10.697037062198021</c:v>
                </c:pt>
                <c:pt idx="7">
                  <c:v>11.8893853670819</c:v>
                </c:pt>
                <c:pt idx="8">
                  <c:v>9.9792693296943895</c:v>
                </c:pt>
                <c:pt idx="9">
                  <c:v>-3.5476442246113464</c:v>
                </c:pt>
                <c:pt idx="10">
                  <c:v>-14.401691783140862</c:v>
                </c:pt>
                <c:pt idx="11">
                  <c:v>-3.9406703055711603</c:v>
                </c:pt>
                <c:pt idx="12">
                  <c:v>6.3810212588655304</c:v>
                </c:pt>
                <c:pt idx="13">
                  <c:v>4.0346283749703531</c:v>
                </c:pt>
                <c:pt idx="14">
                  <c:v>2.429851208485573</c:v>
                </c:pt>
                <c:pt idx="15">
                  <c:v>1.8582436516565508</c:v>
                </c:pt>
                <c:pt idx="16">
                  <c:v>2.9717038316125866</c:v>
                </c:pt>
                <c:pt idx="17">
                  <c:v>2.0643812960710903</c:v>
                </c:pt>
                <c:pt idx="18">
                  <c:v>4.6364796214268864</c:v>
                </c:pt>
                <c:pt idx="19">
                  <c:v>4.7697166816344776</c:v>
                </c:pt>
              </c:numCache>
            </c:numRef>
          </c:val>
          <c:smooth val="0"/>
          <c:extLst>
            <c:ext xmlns:c16="http://schemas.microsoft.com/office/drawing/2014/chart" uri="{C3380CC4-5D6E-409C-BE32-E72D297353CC}">
              <c16:uniqueId val="{00000000-8DB1-44E8-AF3A-A6D03ABCF69D}"/>
            </c:ext>
          </c:extLst>
        </c:ser>
        <c:dLbls>
          <c:showLegendKey val="0"/>
          <c:showVal val="0"/>
          <c:showCatName val="0"/>
          <c:showSerName val="0"/>
          <c:showPercent val="0"/>
          <c:showBubbleSize val="0"/>
        </c:dLbls>
        <c:smooth val="0"/>
        <c:axId val="267023360"/>
        <c:axId val="177511168"/>
      </c:lineChart>
      <c:catAx>
        <c:axId val="26702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77511168"/>
        <c:crosses val="autoZero"/>
        <c:auto val="1"/>
        <c:lblAlgn val="ctr"/>
        <c:lblOffset val="100"/>
        <c:noMultiLvlLbl val="0"/>
      </c:catAx>
      <c:valAx>
        <c:axId val="177511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267023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bg-BG"/>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кандидат!$Q$152</c:f>
              <c:strCache>
                <c:ptCount val="1"/>
                <c:pt idx="0">
                  <c:v>Bosnia and Her</c:v>
                </c:pt>
              </c:strCache>
            </c:strRef>
          </c:tx>
          <c:marker>
            <c:symbol val="none"/>
          </c:marker>
          <c:cat>
            <c:strRef>
              <c:f>кандидат!$R$151:$AG$151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кандидат!$R$152:$AG$152</c:f>
              <c:numCache>
                <c:formatCode>General</c:formatCode>
                <c:ptCount val="16"/>
                <c:pt idx="2">
                  <c:v>3.8</c:v>
                </c:pt>
                <c:pt idx="3">
                  <c:v>6.12556627837332</c:v>
                </c:pt>
                <c:pt idx="4">
                  <c:v>1.50077704484944</c:v>
                </c:pt>
                <c:pt idx="5">
                  <c:v>7.4270432841332203</c:v>
                </c:pt>
                <c:pt idx="6">
                  <c:v>-0.38146441297150502</c:v>
                </c:pt>
                <c:pt idx="7">
                  <c:v>2.1234909424463</c:v>
                </c:pt>
                <c:pt idx="8">
                  <c:v>3.67125025917814</c:v>
                </c:pt>
                <c:pt idx="9">
                  <c:v>2.0526745200171899</c:v>
                </c:pt>
                <c:pt idx="10">
                  <c:v>-9.3045683831827403E-2</c:v>
                </c:pt>
                <c:pt idx="11">
                  <c:v>-0.89719405419429898</c:v>
                </c:pt>
                <c:pt idx="12">
                  <c:v>-1.02328504490745</c:v>
                </c:pt>
                <c:pt idx="13">
                  <c:v>-1.0891303177145699</c:v>
                </c:pt>
                <c:pt idx="14">
                  <c:v>1.16881263730923</c:v>
                </c:pt>
                <c:pt idx="15">
                  <c:v>1.4</c:v>
                </c:pt>
              </c:numCache>
            </c:numRef>
          </c:val>
          <c:smooth val="0"/>
          <c:extLst>
            <c:ext xmlns:c16="http://schemas.microsoft.com/office/drawing/2014/chart" uri="{C3380CC4-5D6E-409C-BE32-E72D297353CC}">
              <c16:uniqueId val="{00000000-41CB-427C-8B86-A8307B85CD38}"/>
            </c:ext>
          </c:extLst>
        </c:ser>
        <c:ser>
          <c:idx val="1"/>
          <c:order val="1"/>
          <c:tx>
            <c:strRef>
              <c:f>кандидат!$Q$153</c:f>
              <c:strCache>
                <c:ptCount val="1"/>
                <c:pt idx="0">
                  <c:v>Montenegro</c:v>
                </c:pt>
              </c:strCache>
            </c:strRef>
          </c:tx>
          <c:marker>
            <c:symbol val="none"/>
          </c:marker>
          <c:cat>
            <c:strRef>
              <c:f>кандидат!$R$151:$AG$151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кандидат!$R$153:$AG$153</c:f>
              <c:numCache>
                <c:formatCode>General</c:formatCode>
                <c:ptCount val="16"/>
                <c:pt idx="3">
                  <c:v>2.9245125812364599</c:v>
                </c:pt>
                <c:pt idx="4">
                  <c:v>4.3471221565611398</c:v>
                </c:pt>
                <c:pt idx="5">
                  <c:v>8.7587276958879698</c:v>
                </c:pt>
                <c:pt idx="6">
                  <c:v>3.46672373207794</c:v>
                </c:pt>
                <c:pt idx="7">
                  <c:v>0.65494657014848001</c:v>
                </c:pt>
                <c:pt idx="8">
                  <c:v>3.4501431124869302</c:v>
                </c:pt>
                <c:pt idx="9">
                  <c:v>4.1452472498110904</c:v>
                </c:pt>
                <c:pt idx="10">
                  <c:v>2.2058926814118101</c:v>
                </c:pt>
                <c:pt idx="11">
                  <c:v>-0.71051405171021997</c:v>
                </c:pt>
                <c:pt idx="12">
                  <c:v>1.5486915822248799</c:v>
                </c:pt>
                <c:pt idx="13">
                  <c:v>-0.27138502338525999</c:v>
                </c:pt>
                <c:pt idx="14">
                  <c:v>2.3802359905313599</c:v>
                </c:pt>
                <c:pt idx="15">
                  <c:v>2.6112164723023201</c:v>
                </c:pt>
              </c:numCache>
            </c:numRef>
          </c:val>
          <c:smooth val="0"/>
          <c:extLst>
            <c:ext xmlns:c16="http://schemas.microsoft.com/office/drawing/2014/chart" uri="{C3380CC4-5D6E-409C-BE32-E72D297353CC}">
              <c16:uniqueId val="{00000001-41CB-427C-8B86-A8307B85CD38}"/>
            </c:ext>
          </c:extLst>
        </c:ser>
        <c:ser>
          <c:idx val="2"/>
          <c:order val="2"/>
          <c:tx>
            <c:strRef>
              <c:f>кандидат!$Q$154</c:f>
              <c:strCache>
                <c:ptCount val="1"/>
                <c:pt idx="0">
                  <c:v>Serbia </c:v>
                </c:pt>
              </c:strCache>
            </c:strRef>
          </c:tx>
          <c:marker>
            <c:symbol val="none"/>
          </c:marker>
          <c:cat>
            <c:strRef>
              <c:f>кандидат!$R$151:$AG$151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кандидат!$R$154:$AG$154</c:f>
              <c:numCache>
                <c:formatCode>General</c:formatCode>
                <c:ptCount val="16"/>
                <c:pt idx="0">
                  <c:v>9.8761788972957802</c:v>
                </c:pt>
                <c:pt idx="1">
                  <c:v>11.0263627183464</c:v>
                </c:pt>
                <c:pt idx="2">
                  <c:v>16.119980648282599</c:v>
                </c:pt>
                <c:pt idx="3">
                  <c:v>11.724022998083401</c:v>
                </c:pt>
                <c:pt idx="4">
                  <c:v>6.3917064439141003</c:v>
                </c:pt>
                <c:pt idx="5">
                  <c:v>12.410986775177999</c:v>
                </c:pt>
                <c:pt idx="6">
                  <c:v>8.1169509223808003</c:v>
                </c:pt>
                <c:pt idx="7">
                  <c:v>6.1425536024724599</c:v>
                </c:pt>
                <c:pt idx="8">
                  <c:v>11.137397634212901</c:v>
                </c:pt>
                <c:pt idx="9">
                  <c:v>7.3303858959663604</c:v>
                </c:pt>
                <c:pt idx="10">
                  <c:v>7.6942636289666604</c:v>
                </c:pt>
                <c:pt idx="11">
                  <c:v>2.08244793880151</c:v>
                </c:pt>
                <c:pt idx="12">
                  <c:v>1.39235822000187</c:v>
                </c:pt>
                <c:pt idx="13">
                  <c:v>1.12231397417765</c:v>
                </c:pt>
                <c:pt idx="14">
                  <c:v>3.13106248590119</c:v>
                </c:pt>
                <c:pt idx="15">
                  <c:v>1.9598407629380299</c:v>
                </c:pt>
              </c:numCache>
            </c:numRef>
          </c:val>
          <c:smooth val="0"/>
          <c:extLst>
            <c:ext xmlns:c16="http://schemas.microsoft.com/office/drawing/2014/chart" uri="{C3380CC4-5D6E-409C-BE32-E72D297353CC}">
              <c16:uniqueId val="{00000002-41CB-427C-8B86-A8307B85CD38}"/>
            </c:ext>
          </c:extLst>
        </c:ser>
        <c:ser>
          <c:idx val="3"/>
          <c:order val="3"/>
          <c:tx>
            <c:strRef>
              <c:f>кандидат!$Q$155</c:f>
              <c:strCache>
                <c:ptCount val="1"/>
                <c:pt idx="0">
                  <c:v>N. Macedonia </c:v>
                </c:pt>
              </c:strCache>
            </c:strRef>
          </c:tx>
          <c:marker>
            <c:symbol val="none"/>
          </c:marker>
          <c:cat>
            <c:strRef>
              <c:f>кандидат!$R$151:$AG$151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кандидат!$R$155:$AG$155</c:f>
              <c:numCache>
                <c:formatCode>General</c:formatCode>
                <c:ptCount val="16"/>
                <c:pt idx="0">
                  <c:v>0.85556212272424903</c:v>
                </c:pt>
                <c:pt idx="1">
                  <c:v>-0.44865020655205701</c:v>
                </c:pt>
                <c:pt idx="2">
                  <c:v>0.52551595071432999</c:v>
                </c:pt>
                <c:pt idx="3">
                  <c:v>3.2136292960634898</c:v>
                </c:pt>
                <c:pt idx="4">
                  <c:v>2.2517579830544801</c:v>
                </c:pt>
                <c:pt idx="5">
                  <c:v>8.3318966696809706</c:v>
                </c:pt>
                <c:pt idx="6">
                  <c:v>-0.73963396306113804</c:v>
                </c:pt>
                <c:pt idx="7">
                  <c:v>1.5099752202761501</c:v>
                </c:pt>
                <c:pt idx="8">
                  <c:v>3.90475422069738</c:v>
                </c:pt>
                <c:pt idx="9">
                  <c:v>3.3160556668764598</c:v>
                </c:pt>
                <c:pt idx="10">
                  <c:v>2.7850005672611502</c:v>
                </c:pt>
                <c:pt idx="11">
                  <c:v>-0.28170503292853799</c:v>
                </c:pt>
                <c:pt idx="12">
                  <c:v>-0.29992047563144703</c:v>
                </c:pt>
                <c:pt idx="13">
                  <c:v>-0.239290787684491</c:v>
                </c:pt>
                <c:pt idx="14">
                  <c:v>1.3516188967744001</c:v>
                </c:pt>
                <c:pt idx="15">
                  <c:v>1.4583129850712699</c:v>
                </c:pt>
              </c:numCache>
            </c:numRef>
          </c:val>
          <c:smooth val="0"/>
          <c:extLst>
            <c:ext xmlns:c16="http://schemas.microsoft.com/office/drawing/2014/chart" uri="{C3380CC4-5D6E-409C-BE32-E72D297353CC}">
              <c16:uniqueId val="{00000003-41CB-427C-8B86-A8307B85CD38}"/>
            </c:ext>
          </c:extLst>
        </c:ser>
        <c:ser>
          <c:idx val="4"/>
          <c:order val="4"/>
          <c:tx>
            <c:strRef>
              <c:f>кандидат!$Q$156</c:f>
              <c:strCache>
                <c:ptCount val="1"/>
                <c:pt idx="0">
                  <c:v>Kosovo</c:v>
                </c:pt>
              </c:strCache>
            </c:strRef>
          </c:tx>
          <c:marker>
            <c:symbol val="none"/>
          </c:marker>
          <c:cat>
            <c:strRef>
              <c:f>кандидат!$R$151:$AG$151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кандидат!$R$156:$AG$156</c:f>
              <c:numCache>
                <c:formatCode>General</c:formatCode>
                <c:ptCount val="16"/>
                <c:pt idx="0">
                  <c:v>-1.08481262327414</c:v>
                </c:pt>
                <c:pt idx="1">
                  <c:v>-1.0647269660552701</c:v>
                </c:pt>
                <c:pt idx="2">
                  <c:v>-1.38518913159302</c:v>
                </c:pt>
                <c:pt idx="3">
                  <c:v>0.62164693860172304</c:v>
                </c:pt>
                <c:pt idx="4">
                  <c:v>4.3584969532836801</c:v>
                </c:pt>
                <c:pt idx="5">
                  <c:v>9.3504176465817697</c:v>
                </c:pt>
                <c:pt idx="6">
                  <c:v>-2.4102640166122802</c:v>
                </c:pt>
                <c:pt idx="7">
                  <c:v>3.48050763735848</c:v>
                </c:pt>
                <c:pt idx="8">
                  <c:v>7.3364177131526596</c:v>
                </c:pt>
                <c:pt idx="9">
                  <c:v>2.4767378215653899</c:v>
                </c:pt>
                <c:pt idx="10">
                  <c:v>1.76732428354889</c:v>
                </c:pt>
                <c:pt idx="11">
                  <c:v>0.42895780832410002</c:v>
                </c:pt>
                <c:pt idx="12">
                  <c:v>-0.53692939274065699</c:v>
                </c:pt>
                <c:pt idx="13">
                  <c:v>0.273169431045511</c:v>
                </c:pt>
                <c:pt idx="14">
                  <c:v>1.4882343059231899</c:v>
                </c:pt>
                <c:pt idx="15">
                  <c:v>1.1000000000000001</c:v>
                </c:pt>
              </c:numCache>
            </c:numRef>
          </c:val>
          <c:smooth val="0"/>
          <c:extLst>
            <c:ext xmlns:c16="http://schemas.microsoft.com/office/drawing/2014/chart" uri="{C3380CC4-5D6E-409C-BE32-E72D297353CC}">
              <c16:uniqueId val="{00000004-41CB-427C-8B86-A8307B85CD38}"/>
            </c:ext>
          </c:extLst>
        </c:ser>
        <c:ser>
          <c:idx val="5"/>
          <c:order val="5"/>
          <c:tx>
            <c:strRef>
              <c:f>кандидат!$Q$157</c:f>
              <c:strCache>
                <c:ptCount val="1"/>
                <c:pt idx="0">
                  <c:v>Albania </c:v>
                </c:pt>
              </c:strCache>
            </c:strRef>
          </c:tx>
          <c:spPr>
            <a:ln w="25400" cmpd="sng"/>
          </c:spPr>
          <c:marker>
            <c:symbol val="none"/>
          </c:marker>
          <c:cat>
            <c:strRef>
              <c:f>кандидат!$R$151:$AG$151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кандидат!$R$157:$AG$157</c:f>
              <c:numCache>
                <c:formatCode>General</c:formatCode>
                <c:ptCount val="16"/>
                <c:pt idx="0">
                  <c:v>0.48400261181848298</c:v>
                </c:pt>
                <c:pt idx="1">
                  <c:v>2.2800191693810099</c:v>
                </c:pt>
                <c:pt idx="2">
                  <c:v>2.36658195679796</c:v>
                </c:pt>
                <c:pt idx="3">
                  <c:v>2.3707283190428501</c:v>
                </c:pt>
                <c:pt idx="4">
                  <c:v>2.9326824816231798</c:v>
                </c:pt>
                <c:pt idx="5">
                  <c:v>3.3631375736639102</c:v>
                </c:pt>
                <c:pt idx="6">
                  <c:v>2.2313968347586499</c:v>
                </c:pt>
                <c:pt idx="7">
                  <c:v>3.6153846153846301</c:v>
                </c:pt>
                <c:pt idx="8">
                  <c:v>3.4428359317000501</c:v>
                </c:pt>
                <c:pt idx="9">
                  <c:v>2.0364223557908101</c:v>
                </c:pt>
                <c:pt idx="10">
                  <c:v>1.9254439950764901</c:v>
                </c:pt>
                <c:pt idx="11">
                  <c:v>1.61304235314414</c:v>
                </c:pt>
                <c:pt idx="12">
                  <c:v>1.91001697792868</c:v>
                </c:pt>
                <c:pt idx="13">
                  <c:v>1.2751252811328899</c:v>
                </c:pt>
                <c:pt idx="14">
                  <c:v>1.99392810482024</c:v>
                </c:pt>
                <c:pt idx="15">
                  <c:v>2.02079042583029</c:v>
                </c:pt>
              </c:numCache>
            </c:numRef>
          </c:val>
          <c:smooth val="0"/>
          <c:extLst>
            <c:ext xmlns:c16="http://schemas.microsoft.com/office/drawing/2014/chart" uri="{C3380CC4-5D6E-409C-BE32-E72D297353CC}">
              <c16:uniqueId val="{00000005-41CB-427C-8B86-A8307B85CD38}"/>
            </c:ext>
          </c:extLst>
        </c:ser>
        <c:ser>
          <c:idx val="6"/>
          <c:order val="6"/>
          <c:tx>
            <c:v>Euroarea</c:v>
          </c:tx>
          <c:spPr>
            <a:ln w="41275">
              <a:solidFill>
                <a:srgbClr val="FF0000"/>
              </a:solidFill>
            </a:ln>
          </c:spPr>
          <c:marker>
            <c:symbol val="none"/>
          </c:marker>
          <c:val>
            <c:numRef>
              <c:f>кандидат!$R$158:$AG$158</c:f>
              <c:numCache>
                <c:formatCode>General</c:formatCode>
                <c:ptCount val="16"/>
                <c:pt idx="0">
                  <c:v>2.0952352907229002</c:v>
                </c:pt>
                <c:pt idx="1">
                  <c:v>2.2162078892627299</c:v>
                </c:pt>
                <c:pt idx="2">
                  <c:v>2.4695989874027999</c:v>
                </c:pt>
                <c:pt idx="3">
                  <c:v>2.7200475052927198</c:v>
                </c:pt>
                <c:pt idx="4">
                  <c:v>2.4823154668953897</c:v>
                </c:pt>
                <c:pt idx="5">
                  <c:v>4.070807158632995</c:v>
                </c:pt>
                <c:pt idx="6">
                  <c:v>0.4371751740049365</c:v>
                </c:pt>
                <c:pt idx="7">
                  <c:v>1.520575578683905</c:v>
                </c:pt>
                <c:pt idx="8">
                  <c:v>3.30822301770116</c:v>
                </c:pt>
                <c:pt idx="9">
                  <c:v>2.54154369449539</c:v>
                </c:pt>
                <c:pt idx="10">
                  <c:v>1.31023355618668</c:v>
                </c:pt>
                <c:pt idx="11">
                  <c:v>0.27567695100425099</c:v>
                </c:pt>
                <c:pt idx="12">
                  <c:v>3.8152390085245749E-2</c:v>
                </c:pt>
                <c:pt idx="13">
                  <c:v>0.23708409722857701</c:v>
                </c:pt>
                <c:pt idx="14">
                  <c:v>1.405283073632535</c:v>
                </c:pt>
                <c:pt idx="15">
                  <c:v>1.7178328041006852</c:v>
                </c:pt>
              </c:numCache>
            </c:numRef>
          </c:val>
          <c:smooth val="0"/>
          <c:extLst>
            <c:ext xmlns:c16="http://schemas.microsoft.com/office/drawing/2014/chart" uri="{C3380CC4-5D6E-409C-BE32-E72D297353CC}">
              <c16:uniqueId val="{00000006-41CB-427C-8B86-A8307B85CD38}"/>
            </c:ext>
          </c:extLst>
        </c:ser>
        <c:dLbls>
          <c:showLegendKey val="0"/>
          <c:showVal val="0"/>
          <c:showCatName val="0"/>
          <c:showSerName val="0"/>
          <c:showPercent val="0"/>
          <c:showBubbleSize val="0"/>
        </c:dLbls>
        <c:smooth val="0"/>
        <c:axId val="284504576"/>
        <c:axId val="286082176"/>
      </c:lineChart>
      <c:catAx>
        <c:axId val="284504576"/>
        <c:scaling>
          <c:orientation val="minMax"/>
        </c:scaling>
        <c:delete val="0"/>
        <c:axPos val="b"/>
        <c:numFmt formatCode="General" sourceLinked="0"/>
        <c:majorTickMark val="out"/>
        <c:minorTickMark val="none"/>
        <c:tickLblPos val="nextTo"/>
        <c:crossAx val="286082176"/>
        <c:crosses val="autoZero"/>
        <c:auto val="1"/>
        <c:lblAlgn val="ctr"/>
        <c:lblOffset val="100"/>
        <c:noMultiLvlLbl val="0"/>
      </c:catAx>
      <c:valAx>
        <c:axId val="286082176"/>
        <c:scaling>
          <c:orientation val="minMax"/>
        </c:scaling>
        <c:delete val="0"/>
        <c:axPos val="l"/>
        <c:majorGridlines/>
        <c:numFmt formatCode="General" sourceLinked="1"/>
        <c:majorTickMark val="out"/>
        <c:minorTickMark val="none"/>
        <c:tickLblPos val="nextTo"/>
        <c:crossAx val="284504576"/>
        <c:crosses val="autoZero"/>
        <c:crossBetween val="between"/>
      </c:valAx>
    </c:plotArea>
    <c:legend>
      <c:legendPos val="b"/>
      <c:layout>
        <c:manualLayout>
          <c:xMode val="edge"/>
          <c:yMode val="edge"/>
          <c:x val="2.1863517060367404E-3"/>
          <c:y val="0.72801509186351709"/>
          <c:w val="0.98451618547681541"/>
          <c:h val="0.24420713035870517"/>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ЕСдогон!$F$90</c:f>
              <c:strCache>
                <c:ptCount val="1"/>
                <c:pt idx="0">
                  <c:v>Hungary</c:v>
                </c:pt>
              </c:strCache>
            </c:strRef>
          </c:tx>
          <c:marker>
            <c:symbol val="none"/>
          </c:marker>
          <c:cat>
            <c:strRef>
              <c:f>ЕСдогон!$G$89:$Z$89</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strCache>
            </c:strRef>
          </c:cat>
          <c:val>
            <c:numRef>
              <c:f>ЕСдогон!$G$90:$Z$90</c:f>
              <c:numCache>
                <c:formatCode>General</c:formatCode>
                <c:ptCount val="20"/>
                <c:pt idx="0">
                  <c:v>3.1868963542193995</c:v>
                </c:pt>
                <c:pt idx="1">
                  <c:v>4.2091799313526508</c:v>
                </c:pt>
                <c:pt idx="2">
                  <c:v>3.8405104447420797</c:v>
                </c:pt>
                <c:pt idx="3">
                  <c:v>4.5282059157935919</c:v>
                </c:pt>
                <c:pt idx="4">
                  <c:v>3.8486196618918882</c:v>
                </c:pt>
                <c:pt idx="5">
                  <c:v>5.0049180240904008</c:v>
                </c:pt>
                <c:pt idx="6">
                  <c:v>4.3882151742022444</c:v>
                </c:pt>
                <c:pt idx="7">
                  <c:v>3.8511729671932642</c:v>
                </c:pt>
                <c:pt idx="8">
                  <c:v>0.42239646237807449</c:v>
                </c:pt>
                <c:pt idx="9">
                  <c:v>0.85132130847182452</c:v>
                </c:pt>
                <c:pt idx="10">
                  <c:v>-6.6009936462570948</c:v>
                </c:pt>
                <c:pt idx="11">
                  <c:v>0.65529336957258977</c:v>
                </c:pt>
                <c:pt idx="12">
                  <c:v>1.6576574218779143</c:v>
                </c:pt>
                <c:pt idx="13">
                  <c:v>-1.631403336823638</c:v>
                </c:pt>
                <c:pt idx="14">
                  <c:v>2.0936421640210341</c:v>
                </c:pt>
                <c:pt idx="15">
                  <c:v>4.2246537547606664</c:v>
                </c:pt>
                <c:pt idx="16">
                  <c:v>3.5364254760002609</c:v>
                </c:pt>
                <c:pt idx="17">
                  <c:v>2.2807977502332051</c:v>
                </c:pt>
                <c:pt idx="18">
                  <c:v>4.1370639367037398</c:v>
                </c:pt>
                <c:pt idx="19">
                  <c:v>4.9404186852755885</c:v>
                </c:pt>
              </c:numCache>
            </c:numRef>
          </c:val>
          <c:smooth val="0"/>
          <c:extLst>
            <c:ext xmlns:c16="http://schemas.microsoft.com/office/drawing/2014/chart" uri="{C3380CC4-5D6E-409C-BE32-E72D297353CC}">
              <c16:uniqueId val="{00000000-4C8C-4989-98CE-76A581339F9F}"/>
            </c:ext>
          </c:extLst>
        </c:ser>
        <c:ser>
          <c:idx val="1"/>
          <c:order val="1"/>
          <c:tx>
            <c:strRef>
              <c:f>ЕСдогон!$F$91</c:f>
              <c:strCache>
                <c:ptCount val="1"/>
                <c:pt idx="0">
                  <c:v>Poland</c:v>
                </c:pt>
              </c:strCache>
            </c:strRef>
          </c:tx>
          <c:marker>
            <c:symbol val="none"/>
          </c:marker>
          <c:cat>
            <c:strRef>
              <c:f>ЕСдогон!$G$89:$Z$89</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strCache>
            </c:strRef>
          </c:cat>
          <c:val>
            <c:numRef>
              <c:f>ЕСдогон!$G$91:$Z$91</c:f>
              <c:numCache>
                <c:formatCode>General</c:formatCode>
                <c:ptCount val="20"/>
                <c:pt idx="0">
                  <c:v>4.6420335913662285</c:v>
                </c:pt>
                <c:pt idx="1">
                  <c:v>4.5596314281097818</c:v>
                </c:pt>
                <c:pt idx="2">
                  <c:v>1.247756975615232</c:v>
                </c:pt>
                <c:pt idx="3">
                  <c:v>2.0417159531589135</c:v>
                </c:pt>
                <c:pt idx="4">
                  <c:v>3.5623507322790147</c:v>
                </c:pt>
                <c:pt idx="5">
                  <c:v>5.1356312926876626</c:v>
                </c:pt>
                <c:pt idx="6">
                  <c:v>3.4936644795112244</c:v>
                </c:pt>
                <c:pt idx="7">
                  <c:v>6.1796359495457125</c:v>
                </c:pt>
                <c:pt idx="8">
                  <c:v>7.034740270421409</c:v>
                </c:pt>
                <c:pt idx="9">
                  <c:v>4.2496853422508138</c:v>
                </c:pt>
                <c:pt idx="10">
                  <c:v>2.820183973111611</c:v>
                </c:pt>
                <c:pt idx="11">
                  <c:v>3.6069282614399327</c:v>
                </c:pt>
                <c:pt idx="12">
                  <c:v>5.0173043898213336</c:v>
                </c:pt>
                <c:pt idx="13">
                  <c:v>1.6079055852071349</c:v>
                </c:pt>
                <c:pt idx="14">
                  <c:v>1.3918914187228921</c:v>
                </c:pt>
                <c:pt idx="15">
                  <c:v>3.3184454148024827</c:v>
                </c:pt>
                <c:pt idx="16">
                  <c:v>3.8389451674760977</c:v>
                </c:pt>
                <c:pt idx="17">
                  <c:v>3.0625985413642525</c:v>
                </c:pt>
                <c:pt idx="18">
                  <c:v>4.8141295439547207</c:v>
                </c:pt>
                <c:pt idx="19">
                  <c:v>5.1494640791785571</c:v>
                </c:pt>
              </c:numCache>
            </c:numRef>
          </c:val>
          <c:smooth val="0"/>
          <c:extLst>
            <c:ext xmlns:c16="http://schemas.microsoft.com/office/drawing/2014/chart" uri="{C3380CC4-5D6E-409C-BE32-E72D297353CC}">
              <c16:uniqueId val="{00000001-4C8C-4989-98CE-76A581339F9F}"/>
            </c:ext>
          </c:extLst>
        </c:ser>
        <c:ser>
          <c:idx val="2"/>
          <c:order val="2"/>
          <c:tx>
            <c:strRef>
              <c:f>ЕСдогон!$F$92</c:f>
              <c:strCache>
                <c:ptCount val="1"/>
                <c:pt idx="0">
                  <c:v>Romania</c:v>
                </c:pt>
              </c:strCache>
            </c:strRef>
          </c:tx>
          <c:marker>
            <c:symbol val="none"/>
          </c:marker>
          <c:cat>
            <c:strRef>
              <c:f>ЕСдогон!$G$89:$Z$89</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strCache>
            </c:strRef>
          </c:cat>
          <c:val>
            <c:numRef>
              <c:f>ЕСдогон!$G$92:$Z$92</c:f>
              <c:numCache>
                <c:formatCode>General</c:formatCode>
                <c:ptCount val="20"/>
                <c:pt idx="0">
                  <c:v>-0.3766607057590079</c:v>
                </c:pt>
                <c:pt idx="1">
                  <c:v>2.4612634592268989</c:v>
                </c:pt>
                <c:pt idx="2">
                  <c:v>5.2181362567370826</c:v>
                </c:pt>
                <c:pt idx="3">
                  <c:v>5.7029916504376814</c:v>
                </c:pt>
                <c:pt idx="4">
                  <c:v>2.3411473291952092</c:v>
                </c:pt>
                <c:pt idx="5">
                  <c:v>10.428113018097676</c:v>
                </c:pt>
                <c:pt idx="6">
                  <c:v>4.6681480508486715</c:v>
                </c:pt>
                <c:pt idx="7">
                  <c:v>8.0288110759916265</c:v>
                </c:pt>
                <c:pt idx="8">
                  <c:v>7.2338077436280486</c:v>
                </c:pt>
                <c:pt idx="9">
                  <c:v>9.3074671707733785</c:v>
                </c:pt>
                <c:pt idx="10">
                  <c:v>-5.5173944080543862</c:v>
                </c:pt>
                <c:pt idx="11">
                  <c:v>-3.9012362801861968</c:v>
                </c:pt>
                <c:pt idx="12">
                  <c:v>2.0071562436421573</c:v>
                </c:pt>
                <c:pt idx="13">
                  <c:v>2.0771650065377685</c:v>
                </c:pt>
                <c:pt idx="14">
                  <c:v>3.5145518040847605</c:v>
                </c:pt>
                <c:pt idx="15">
                  <c:v>3.4108091001793213</c:v>
                </c:pt>
                <c:pt idx="16">
                  <c:v>3.8715223230984037</c:v>
                </c:pt>
                <c:pt idx="17">
                  <c:v>4.8007999063493116</c:v>
                </c:pt>
                <c:pt idx="18">
                  <c:v>6.9913935432958141</c:v>
                </c:pt>
                <c:pt idx="19">
                  <c:v>4.0956739417714374</c:v>
                </c:pt>
              </c:numCache>
            </c:numRef>
          </c:val>
          <c:smooth val="0"/>
          <c:extLst>
            <c:ext xmlns:c16="http://schemas.microsoft.com/office/drawing/2014/chart" uri="{C3380CC4-5D6E-409C-BE32-E72D297353CC}">
              <c16:uniqueId val="{00000002-4C8C-4989-98CE-76A581339F9F}"/>
            </c:ext>
          </c:extLst>
        </c:ser>
        <c:ser>
          <c:idx val="3"/>
          <c:order val="3"/>
          <c:tx>
            <c:strRef>
              <c:f>ЕСдогон!$F$93</c:f>
              <c:strCache>
                <c:ptCount val="1"/>
                <c:pt idx="0">
                  <c:v>Slovakia</c:v>
                </c:pt>
              </c:strCache>
            </c:strRef>
          </c:tx>
          <c:marker>
            <c:symbol val="none"/>
          </c:marker>
          <c:cat>
            <c:strRef>
              <c:f>ЕСдогон!$G$89:$Z$89</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strCache>
            </c:strRef>
          </c:cat>
          <c:val>
            <c:numRef>
              <c:f>ЕСдогон!$G$93:$Z$93</c:f>
              <c:numCache>
                <c:formatCode>General</c:formatCode>
                <c:ptCount val="20"/>
                <c:pt idx="0">
                  <c:v>-0.20506943900490171</c:v>
                </c:pt>
                <c:pt idx="1">
                  <c:v>1.2101733764321381</c:v>
                </c:pt>
                <c:pt idx="2">
                  <c:v>3.3164681947444734</c:v>
                </c:pt>
                <c:pt idx="3">
                  <c:v>4.5227922375339062</c:v>
                </c:pt>
                <c:pt idx="4">
                  <c:v>5.4187159343972269</c:v>
                </c:pt>
                <c:pt idx="5">
                  <c:v>5.2588364026570673</c:v>
                </c:pt>
                <c:pt idx="6">
                  <c:v>6.7509608339883584</c:v>
                </c:pt>
                <c:pt idx="7">
                  <c:v>8.4528877477358719</c:v>
                </c:pt>
                <c:pt idx="8">
                  <c:v>10.799577048688704</c:v>
                </c:pt>
                <c:pt idx="9">
                  <c:v>5.6297790249117128</c:v>
                </c:pt>
                <c:pt idx="10">
                  <c:v>-5.4225423133296005</c:v>
                </c:pt>
                <c:pt idx="11">
                  <c:v>5.0417166650381944</c:v>
                </c:pt>
                <c:pt idx="12">
                  <c:v>2.8190995175775697</c:v>
                </c:pt>
                <c:pt idx="13">
                  <c:v>1.657148687194109</c:v>
                </c:pt>
                <c:pt idx="14">
                  <c:v>1.4906464378200894</c:v>
                </c:pt>
                <c:pt idx="15">
                  <c:v>2.750335016886325</c:v>
                </c:pt>
                <c:pt idx="16">
                  <c:v>4.174873197265498</c:v>
                </c:pt>
                <c:pt idx="17">
                  <c:v>3.1254101047196485</c:v>
                </c:pt>
                <c:pt idx="18">
                  <c:v>3.1883410545346038</c:v>
                </c:pt>
                <c:pt idx="19">
                  <c:v>4.109049582502152</c:v>
                </c:pt>
              </c:numCache>
            </c:numRef>
          </c:val>
          <c:smooth val="0"/>
          <c:extLst>
            <c:ext xmlns:c16="http://schemas.microsoft.com/office/drawing/2014/chart" uri="{C3380CC4-5D6E-409C-BE32-E72D297353CC}">
              <c16:uniqueId val="{00000003-4C8C-4989-98CE-76A581339F9F}"/>
            </c:ext>
          </c:extLst>
        </c:ser>
        <c:ser>
          <c:idx val="4"/>
          <c:order val="4"/>
          <c:tx>
            <c:strRef>
              <c:f>ЕСдогон!$F$94</c:f>
              <c:strCache>
                <c:ptCount val="1"/>
                <c:pt idx="0">
                  <c:v>Slovenia</c:v>
                </c:pt>
              </c:strCache>
            </c:strRef>
          </c:tx>
          <c:marker>
            <c:symbol val="none"/>
          </c:marker>
          <c:cat>
            <c:strRef>
              <c:f>ЕСдогон!$G$89:$Z$89</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strCache>
            </c:strRef>
          </c:cat>
          <c:val>
            <c:numRef>
              <c:f>ЕСдогон!$G$94:$Z$94</c:f>
              <c:numCache>
                <c:formatCode>General</c:formatCode>
                <c:ptCount val="20"/>
                <c:pt idx="0">
                  <c:v>5.2743537811818015</c:v>
                </c:pt>
                <c:pt idx="1">
                  <c:v>4.1554339600321697</c:v>
                </c:pt>
                <c:pt idx="2">
                  <c:v>2.9493655332977369</c:v>
                </c:pt>
                <c:pt idx="3">
                  <c:v>3.8363052772212995</c:v>
                </c:pt>
                <c:pt idx="4">
                  <c:v>2.8420830086691069</c:v>
                </c:pt>
                <c:pt idx="5">
                  <c:v>4.3517955386258791</c:v>
                </c:pt>
                <c:pt idx="6">
                  <c:v>4.0030073641232065</c:v>
                </c:pt>
                <c:pt idx="7">
                  <c:v>5.6559992110428681</c:v>
                </c:pt>
                <c:pt idx="8">
                  <c:v>6.9416456690780848</c:v>
                </c:pt>
                <c:pt idx="9">
                  <c:v>3.3001302991165318</c:v>
                </c:pt>
                <c:pt idx="10">
                  <c:v>-7.7972765756303062</c:v>
                </c:pt>
                <c:pt idx="11">
                  <c:v>1.2377559087055801</c:v>
                </c:pt>
                <c:pt idx="12">
                  <c:v>0.6493669277034968</c:v>
                </c:pt>
                <c:pt idx="13">
                  <c:v>-2.6695820523256089</c:v>
                </c:pt>
                <c:pt idx="14">
                  <c:v>-1.132054981107629</c:v>
                </c:pt>
                <c:pt idx="15">
                  <c:v>2.9505651535117465</c:v>
                </c:pt>
                <c:pt idx="16">
                  <c:v>2.3048958345349888</c:v>
                </c:pt>
                <c:pt idx="17">
                  <c:v>3.0680870594902814</c:v>
                </c:pt>
                <c:pt idx="18">
                  <c:v>4.8805375060173191</c:v>
                </c:pt>
                <c:pt idx="19">
                  <c:v>4.4872205505418492</c:v>
                </c:pt>
              </c:numCache>
            </c:numRef>
          </c:val>
          <c:smooth val="0"/>
          <c:extLst>
            <c:ext xmlns:c16="http://schemas.microsoft.com/office/drawing/2014/chart" uri="{C3380CC4-5D6E-409C-BE32-E72D297353CC}">
              <c16:uniqueId val="{00000004-4C8C-4989-98CE-76A581339F9F}"/>
            </c:ext>
          </c:extLst>
        </c:ser>
        <c:ser>
          <c:idx val="5"/>
          <c:order val="5"/>
          <c:tx>
            <c:strRef>
              <c:f>ЕСдогон!$F$95</c:f>
              <c:strCache>
                <c:ptCount val="1"/>
                <c:pt idx="0">
                  <c:v>Czehc R.</c:v>
                </c:pt>
              </c:strCache>
            </c:strRef>
          </c:tx>
          <c:marker>
            <c:symbol val="none"/>
          </c:marker>
          <c:cat>
            <c:strRef>
              <c:f>ЕСдогон!$G$89:$Z$89</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strCache>
            </c:strRef>
          </c:cat>
          <c:val>
            <c:numRef>
              <c:f>ЕСдогон!$G$95:$Z$95</c:f>
              <c:numCache>
                <c:formatCode>General</c:formatCode>
                <c:ptCount val="20"/>
                <c:pt idx="0">
                  <c:v>1.4328394787977032</c:v>
                </c:pt>
                <c:pt idx="1">
                  <c:v>4.2667413571422514</c:v>
                </c:pt>
                <c:pt idx="2">
                  <c:v>2.908764881850388</c:v>
                </c:pt>
                <c:pt idx="3">
                  <c:v>1.6524940546738662</c:v>
                </c:pt>
                <c:pt idx="4">
                  <c:v>3.6029894593604013</c:v>
                </c:pt>
                <c:pt idx="5">
                  <c:v>4.9065637635655293</c:v>
                </c:pt>
                <c:pt idx="6">
                  <c:v>6.5334688059203643</c:v>
                </c:pt>
                <c:pt idx="7">
                  <c:v>6.853522333712462</c:v>
                </c:pt>
                <c:pt idx="8">
                  <c:v>5.602643684959645</c:v>
                </c:pt>
                <c:pt idx="9">
                  <c:v>2.6822827244522358</c:v>
                </c:pt>
                <c:pt idx="10">
                  <c:v>-4.8025720912861374</c:v>
                </c:pt>
                <c:pt idx="11">
                  <c:v>2.2734200516572542</c:v>
                </c:pt>
                <c:pt idx="12">
                  <c:v>1.7778331866232833</c:v>
                </c:pt>
                <c:pt idx="13">
                  <c:v>-0.79984428117661821</c:v>
                </c:pt>
                <c:pt idx="14">
                  <c:v>-0.48367104070260325</c:v>
                </c:pt>
                <c:pt idx="15">
                  <c:v>2.7151161315780143</c:v>
                </c:pt>
                <c:pt idx="16">
                  <c:v>5.3092385190981446</c:v>
                </c:pt>
                <c:pt idx="17">
                  <c:v>2.4505423873962116</c:v>
                </c:pt>
                <c:pt idx="18">
                  <c:v>4.3526035182292873</c:v>
                </c:pt>
                <c:pt idx="19">
                  <c:v>2.9577844732767886</c:v>
                </c:pt>
              </c:numCache>
            </c:numRef>
          </c:val>
          <c:smooth val="0"/>
          <c:extLst>
            <c:ext xmlns:c16="http://schemas.microsoft.com/office/drawing/2014/chart" uri="{C3380CC4-5D6E-409C-BE32-E72D297353CC}">
              <c16:uniqueId val="{00000005-4C8C-4989-98CE-76A581339F9F}"/>
            </c:ext>
          </c:extLst>
        </c:ser>
        <c:dLbls>
          <c:showLegendKey val="0"/>
          <c:showVal val="0"/>
          <c:showCatName val="0"/>
          <c:showSerName val="0"/>
          <c:showPercent val="0"/>
          <c:showBubbleSize val="0"/>
        </c:dLbls>
        <c:smooth val="0"/>
        <c:axId val="267024896"/>
        <c:axId val="177507136"/>
      </c:lineChart>
      <c:catAx>
        <c:axId val="267024896"/>
        <c:scaling>
          <c:orientation val="minMax"/>
        </c:scaling>
        <c:delete val="0"/>
        <c:axPos val="b"/>
        <c:numFmt formatCode="General" sourceLinked="0"/>
        <c:majorTickMark val="out"/>
        <c:minorTickMark val="none"/>
        <c:tickLblPos val="nextTo"/>
        <c:crossAx val="177507136"/>
        <c:crosses val="autoZero"/>
        <c:auto val="1"/>
        <c:lblAlgn val="ctr"/>
        <c:lblOffset val="100"/>
        <c:noMultiLvlLbl val="0"/>
      </c:catAx>
      <c:valAx>
        <c:axId val="177507136"/>
        <c:scaling>
          <c:orientation val="minMax"/>
        </c:scaling>
        <c:delete val="0"/>
        <c:axPos val="l"/>
        <c:majorGridlines/>
        <c:numFmt formatCode="General" sourceLinked="1"/>
        <c:majorTickMark val="out"/>
        <c:minorTickMark val="none"/>
        <c:tickLblPos val="nextTo"/>
        <c:crossAx val="267024896"/>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кандидат!$T$39</c:f>
              <c:strCache>
                <c:ptCount val="1"/>
                <c:pt idx="0">
                  <c:v>Kosovo</c:v>
                </c:pt>
              </c:strCache>
            </c:strRef>
          </c:tx>
          <c:marker>
            <c:symbol val="none"/>
          </c:marker>
          <c:cat>
            <c:strRef>
              <c:f>кандидат!$U$38:$AL$38</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кандидат!$U$39:$AL$39</c:f>
              <c:numCache>
                <c:formatCode>General</c:formatCode>
                <c:ptCount val="18"/>
                <c:pt idx="1">
                  <c:v>-0.7009482889013583</c:v>
                </c:pt>
                <c:pt idx="2">
                  <c:v>5.9801455955031315</c:v>
                </c:pt>
                <c:pt idx="3">
                  <c:v>2.6121267579544849</c:v>
                </c:pt>
                <c:pt idx="4">
                  <c:v>6.0332297483318769</c:v>
                </c:pt>
                <c:pt idx="5">
                  <c:v>4.5030317556850292</c:v>
                </c:pt>
                <c:pt idx="6">
                  <c:v>7.2860829859043008</c:v>
                </c:pt>
                <c:pt idx="7">
                  <c:v>2.6448186528497359</c:v>
                </c:pt>
                <c:pt idx="8">
                  <c:v>3.3416655330486691</c:v>
                </c:pt>
                <c:pt idx="9">
                  <c:v>3.309574839256328</c:v>
                </c:pt>
                <c:pt idx="10">
                  <c:v>4.8125633232016298</c:v>
                </c:pt>
                <c:pt idx="11">
                  <c:v>2.8953485695873269</c:v>
                </c:pt>
                <c:pt idx="12">
                  <c:v>3.431230008723503</c:v>
                </c:pt>
                <c:pt idx="13">
                  <c:v>1.1980709759736925</c:v>
                </c:pt>
                <c:pt idx="14">
                  <c:v>4.0944545357409936</c:v>
                </c:pt>
                <c:pt idx="15">
                  <c:v>4.0565785962102865</c:v>
                </c:pt>
                <c:pt idx="16">
                  <c:v>4.2279085367056695</c:v>
                </c:pt>
                <c:pt idx="17">
                  <c:v>4.1453719477569422</c:v>
                </c:pt>
              </c:numCache>
            </c:numRef>
          </c:val>
          <c:smooth val="0"/>
          <c:extLst>
            <c:ext xmlns:c16="http://schemas.microsoft.com/office/drawing/2014/chart" uri="{C3380CC4-5D6E-409C-BE32-E72D297353CC}">
              <c16:uniqueId val="{00000000-06E6-4D9A-9418-2FC0458DC80C}"/>
            </c:ext>
          </c:extLst>
        </c:ser>
        <c:ser>
          <c:idx val="1"/>
          <c:order val="1"/>
          <c:tx>
            <c:strRef>
              <c:f>кандидат!$T$40</c:f>
              <c:strCache>
                <c:ptCount val="1"/>
                <c:pt idx="0">
                  <c:v>North Macedonia</c:v>
                </c:pt>
              </c:strCache>
            </c:strRef>
          </c:tx>
          <c:marker>
            <c:symbol val="none"/>
          </c:marker>
          <c:cat>
            <c:strRef>
              <c:f>кандидат!$U$38:$AL$38</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кандидат!$U$40:$AL$40</c:f>
              <c:numCache>
                <c:formatCode>General</c:formatCode>
                <c:ptCount val="18"/>
                <c:pt idx="0">
                  <c:v>-3.0672566245166166</c:v>
                </c:pt>
                <c:pt idx="1">
                  <c:v>1.4936654720292779</c:v>
                </c:pt>
                <c:pt idx="2">
                  <c:v>2.2226016573240912</c:v>
                </c:pt>
                <c:pt idx="3">
                  <c:v>4.6744449696319208</c:v>
                </c:pt>
                <c:pt idx="4">
                  <c:v>4.7237330834470725</c:v>
                </c:pt>
                <c:pt idx="5">
                  <c:v>5.1370251615350497</c:v>
                </c:pt>
                <c:pt idx="6">
                  <c:v>6.4734868575234685</c:v>
                </c:pt>
                <c:pt idx="7">
                  <c:v>5.472001390155981</c:v>
                </c:pt>
                <c:pt idx="8">
                  <c:v>-0.35861485697968476</c:v>
                </c:pt>
                <c:pt idx="9">
                  <c:v>3.3587508577381158</c:v>
                </c:pt>
                <c:pt idx="10">
                  <c:v>2.3398860452033148</c:v>
                </c:pt>
                <c:pt idx="11">
                  <c:v>-0.45592269635289995</c:v>
                </c:pt>
                <c:pt idx="12">
                  <c:v>2.9247265675094809</c:v>
                </c:pt>
                <c:pt idx="13">
                  <c:v>3.6296413078304113</c:v>
                </c:pt>
                <c:pt idx="14">
                  <c:v>3.8556103019119661</c:v>
                </c:pt>
                <c:pt idx="15">
                  <c:v>2.8484414611729818</c:v>
                </c:pt>
                <c:pt idx="16">
                  <c:v>0.24052101400167203</c:v>
                </c:pt>
                <c:pt idx="17">
                  <c:v>2.6645918891170481</c:v>
                </c:pt>
              </c:numCache>
            </c:numRef>
          </c:val>
          <c:smooth val="0"/>
          <c:extLst>
            <c:ext xmlns:c16="http://schemas.microsoft.com/office/drawing/2014/chart" uri="{C3380CC4-5D6E-409C-BE32-E72D297353CC}">
              <c16:uniqueId val="{00000001-06E6-4D9A-9418-2FC0458DC80C}"/>
            </c:ext>
          </c:extLst>
        </c:ser>
        <c:ser>
          <c:idx val="2"/>
          <c:order val="2"/>
          <c:tx>
            <c:strRef>
              <c:f>кандидат!$T$41</c:f>
              <c:strCache>
                <c:ptCount val="1"/>
                <c:pt idx="0">
                  <c:v>Albania</c:v>
                </c:pt>
              </c:strCache>
            </c:strRef>
          </c:tx>
          <c:marker>
            <c:symbol val="none"/>
          </c:marker>
          <c:cat>
            <c:strRef>
              <c:f>кандидат!$U$38:$AL$38</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кандидат!$U$41:$AL$41</c:f>
              <c:numCache>
                <c:formatCode>General</c:formatCode>
                <c:ptCount val="18"/>
                <c:pt idx="0">
                  <c:v>8.2900700272565899</c:v>
                </c:pt>
                <c:pt idx="1">
                  <c:v>4.5399606404471911</c:v>
                </c:pt>
                <c:pt idx="2">
                  <c:v>5.5300507779332264</c:v>
                </c:pt>
                <c:pt idx="3">
                  <c:v>5.5099986931983977</c:v>
                </c:pt>
                <c:pt idx="4">
                  <c:v>5.5299148092649091</c:v>
                </c:pt>
                <c:pt idx="5">
                  <c:v>5.9000839573806445</c:v>
                </c:pt>
                <c:pt idx="6">
                  <c:v>5.9799820362543841</c:v>
                </c:pt>
                <c:pt idx="7">
                  <c:v>7.4999695602916603</c:v>
                </c:pt>
                <c:pt idx="8">
                  <c:v>3.3499939006004951</c:v>
                </c:pt>
                <c:pt idx="9">
                  <c:v>3.7068806840031101</c:v>
                </c:pt>
                <c:pt idx="10">
                  <c:v>2.5454053935362992</c:v>
                </c:pt>
                <c:pt idx="11">
                  <c:v>1.4175259921628225</c:v>
                </c:pt>
                <c:pt idx="12">
                  <c:v>1.001987925813637</c:v>
                </c:pt>
                <c:pt idx="13">
                  <c:v>1.7700002965896289</c:v>
                </c:pt>
                <c:pt idx="14">
                  <c:v>2.2300001792204398</c:v>
                </c:pt>
                <c:pt idx="15">
                  <c:v>3.3499996881309499</c:v>
                </c:pt>
                <c:pt idx="16">
                  <c:v>3.836619656423764</c:v>
                </c:pt>
                <c:pt idx="17">
                  <c:v>4.0044132343875845</c:v>
                </c:pt>
              </c:numCache>
            </c:numRef>
          </c:val>
          <c:smooth val="0"/>
          <c:extLst>
            <c:ext xmlns:c16="http://schemas.microsoft.com/office/drawing/2014/chart" uri="{C3380CC4-5D6E-409C-BE32-E72D297353CC}">
              <c16:uniqueId val="{00000002-06E6-4D9A-9418-2FC0458DC80C}"/>
            </c:ext>
          </c:extLst>
        </c:ser>
        <c:ser>
          <c:idx val="3"/>
          <c:order val="3"/>
          <c:tx>
            <c:strRef>
              <c:f>кандидат!$T$42</c:f>
              <c:strCache>
                <c:ptCount val="1"/>
                <c:pt idx="0">
                  <c:v>Serbia</c:v>
                </c:pt>
              </c:strCache>
            </c:strRef>
          </c:tx>
          <c:marker>
            <c:symbol val="none"/>
          </c:marker>
          <c:cat>
            <c:strRef>
              <c:f>кандидат!$U$38:$AL$38</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кандидат!$U$42:$AL$42</c:f>
              <c:numCache>
                <c:formatCode>General</c:formatCode>
                <c:ptCount val="18"/>
                <c:pt idx="0">
                  <c:v>4.9927140314511433</c:v>
                </c:pt>
                <c:pt idx="1">
                  <c:v>7.1157880870566146</c:v>
                </c:pt>
                <c:pt idx="2">
                  <c:v>4.4154140593272189</c:v>
                </c:pt>
                <c:pt idx="3">
                  <c:v>9.0465173418512705</c:v>
                </c:pt>
                <c:pt idx="4">
                  <c:v>5.5404228317297282</c:v>
                </c:pt>
                <c:pt idx="5">
                  <c:v>9.7027531347453362</c:v>
                </c:pt>
                <c:pt idx="6">
                  <c:v>6.4395309292917489</c:v>
                </c:pt>
                <c:pt idx="7">
                  <c:v>5.6555745005092177</c:v>
                </c:pt>
                <c:pt idx="8">
                  <c:v>-2.7317536506142091</c:v>
                </c:pt>
                <c:pt idx="9">
                  <c:v>0.7310464430853898</c:v>
                </c:pt>
                <c:pt idx="10">
                  <c:v>2.0362757259362922</c:v>
                </c:pt>
                <c:pt idx="11">
                  <c:v>-0.6815421330412903</c:v>
                </c:pt>
                <c:pt idx="12">
                  <c:v>2.8926341621417322</c:v>
                </c:pt>
                <c:pt idx="13">
                  <c:v>-1.5895061837666447</c:v>
                </c:pt>
                <c:pt idx="14">
                  <c:v>1.7763209728228588</c:v>
                </c:pt>
                <c:pt idx="15">
                  <c:v>3.3403290685937606</c:v>
                </c:pt>
                <c:pt idx="16">
                  <c:v>2.0493105252801627</c:v>
                </c:pt>
                <c:pt idx="17">
                  <c:v>4.3017877150149531</c:v>
                </c:pt>
              </c:numCache>
            </c:numRef>
          </c:val>
          <c:smooth val="0"/>
          <c:extLst>
            <c:ext xmlns:c16="http://schemas.microsoft.com/office/drawing/2014/chart" uri="{C3380CC4-5D6E-409C-BE32-E72D297353CC}">
              <c16:uniqueId val="{00000003-06E6-4D9A-9418-2FC0458DC80C}"/>
            </c:ext>
          </c:extLst>
        </c:ser>
        <c:ser>
          <c:idx val="4"/>
          <c:order val="4"/>
          <c:tx>
            <c:strRef>
              <c:f>кандидат!$T$43</c:f>
              <c:strCache>
                <c:ptCount val="1"/>
                <c:pt idx="0">
                  <c:v>Bosnia and Herzegovina</c:v>
                </c:pt>
              </c:strCache>
            </c:strRef>
          </c:tx>
          <c:marker>
            <c:symbol val="none"/>
          </c:marker>
          <c:cat>
            <c:strRef>
              <c:f>кандидат!$U$38:$AL$38</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кандидат!$U$43:$AL$43</c:f>
              <c:numCache>
                <c:formatCode>General</c:formatCode>
                <c:ptCount val="18"/>
                <c:pt idx="0">
                  <c:v>4.3999995066628799</c:v>
                </c:pt>
                <c:pt idx="1">
                  <c:v>5.3000002672403355</c:v>
                </c:pt>
                <c:pt idx="2">
                  <c:v>4.0000000653535324</c:v>
                </c:pt>
                <c:pt idx="3">
                  <c:v>6.0999667802004183</c:v>
                </c:pt>
                <c:pt idx="4">
                  <c:v>8.7592567000641424</c:v>
                </c:pt>
                <c:pt idx="5">
                  <c:v>5.4172696839898151</c:v>
                </c:pt>
                <c:pt idx="6">
                  <c:v>5.8555849392368202</c:v>
                </c:pt>
                <c:pt idx="7">
                  <c:v>5.4267266002422758</c:v>
                </c:pt>
                <c:pt idx="8">
                  <c:v>-3.0027525373030386</c:v>
                </c:pt>
                <c:pt idx="9">
                  <c:v>0.87215102257272292</c:v>
                </c:pt>
                <c:pt idx="10">
                  <c:v>0.95895308775062915</c:v>
                </c:pt>
                <c:pt idx="11">
                  <c:v>-0.82172926623360354</c:v>
                </c:pt>
                <c:pt idx="12">
                  <c:v>2.3510340143763102</c:v>
                </c:pt>
                <c:pt idx="13">
                  <c:v>1.1480380110368742</c:v>
                </c:pt>
                <c:pt idx="14">
                  <c:v>3.0882237613214301</c:v>
                </c:pt>
                <c:pt idx="15">
                  <c:v>3.1456580923773458</c:v>
                </c:pt>
                <c:pt idx="16">
                  <c:v>3.1635594871123942</c:v>
                </c:pt>
                <c:pt idx="17">
                  <c:v>3.0661348478441681</c:v>
                </c:pt>
              </c:numCache>
            </c:numRef>
          </c:val>
          <c:smooth val="0"/>
          <c:extLst>
            <c:ext xmlns:c16="http://schemas.microsoft.com/office/drawing/2014/chart" uri="{C3380CC4-5D6E-409C-BE32-E72D297353CC}">
              <c16:uniqueId val="{00000004-06E6-4D9A-9418-2FC0458DC80C}"/>
            </c:ext>
          </c:extLst>
        </c:ser>
        <c:ser>
          <c:idx val="5"/>
          <c:order val="5"/>
          <c:tx>
            <c:strRef>
              <c:f>кандидат!$T$44</c:f>
              <c:strCache>
                <c:ptCount val="1"/>
                <c:pt idx="0">
                  <c:v>Montenegro</c:v>
                </c:pt>
              </c:strCache>
            </c:strRef>
          </c:tx>
          <c:marker>
            <c:symbol val="none"/>
          </c:marker>
          <c:cat>
            <c:strRef>
              <c:f>кандидат!$U$38:$AL$38</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кандидат!$U$44:$AL$44</c:f>
              <c:numCache>
                <c:formatCode>General</c:formatCode>
                <c:ptCount val="18"/>
                <c:pt idx="0">
                  <c:v>1.0998427186747222</c:v>
                </c:pt>
                <c:pt idx="1">
                  <c:v>1.9039339204874608</c:v>
                </c:pt>
                <c:pt idx="2">
                  <c:v>2.4826593607093912</c:v>
                </c:pt>
                <c:pt idx="3">
                  <c:v>4.4260529580520682</c:v>
                </c:pt>
                <c:pt idx="4">
                  <c:v>4.1806015272223078</c:v>
                </c:pt>
                <c:pt idx="5">
                  <c:v>8.5664195082281225</c:v>
                </c:pt>
                <c:pt idx="6">
                  <c:v>6.8100997912546433</c:v>
                </c:pt>
                <c:pt idx="7">
                  <c:v>7.2227899843396699</c:v>
                </c:pt>
                <c:pt idx="8">
                  <c:v>-5.7950928591729394</c:v>
                </c:pt>
                <c:pt idx="9">
                  <c:v>2.7343415407667777</c:v>
                </c:pt>
                <c:pt idx="10">
                  <c:v>3.2284503871446475</c:v>
                </c:pt>
                <c:pt idx="11">
                  <c:v>-2.72376865415211</c:v>
                </c:pt>
                <c:pt idx="12">
                  <c:v>3.549013918243233</c:v>
                </c:pt>
                <c:pt idx="13">
                  <c:v>1.7836820461347713</c:v>
                </c:pt>
                <c:pt idx="14">
                  <c:v>3.3904208759037573</c:v>
                </c:pt>
                <c:pt idx="15">
                  <c:v>2.9493386851380308</c:v>
                </c:pt>
                <c:pt idx="16">
                  <c:v>4.7164649620985273</c:v>
                </c:pt>
                <c:pt idx="17">
                  <c:v>4.8544436445501731</c:v>
                </c:pt>
              </c:numCache>
            </c:numRef>
          </c:val>
          <c:smooth val="0"/>
          <c:extLst>
            <c:ext xmlns:c16="http://schemas.microsoft.com/office/drawing/2014/chart" uri="{C3380CC4-5D6E-409C-BE32-E72D297353CC}">
              <c16:uniqueId val="{00000005-06E6-4D9A-9418-2FC0458DC80C}"/>
            </c:ext>
          </c:extLst>
        </c:ser>
        <c:dLbls>
          <c:showLegendKey val="0"/>
          <c:showVal val="0"/>
          <c:showCatName val="0"/>
          <c:showSerName val="0"/>
          <c:showPercent val="0"/>
          <c:showBubbleSize val="0"/>
        </c:dLbls>
        <c:smooth val="0"/>
        <c:axId val="253136384"/>
        <c:axId val="177510016"/>
      </c:lineChart>
      <c:catAx>
        <c:axId val="253136384"/>
        <c:scaling>
          <c:orientation val="minMax"/>
        </c:scaling>
        <c:delete val="0"/>
        <c:axPos val="b"/>
        <c:numFmt formatCode="General" sourceLinked="0"/>
        <c:majorTickMark val="out"/>
        <c:minorTickMark val="none"/>
        <c:tickLblPos val="nextTo"/>
        <c:crossAx val="177510016"/>
        <c:crosses val="autoZero"/>
        <c:auto val="1"/>
        <c:lblAlgn val="ctr"/>
        <c:lblOffset val="100"/>
        <c:noMultiLvlLbl val="0"/>
      </c:catAx>
      <c:valAx>
        <c:axId val="177510016"/>
        <c:scaling>
          <c:orientation val="minMax"/>
        </c:scaling>
        <c:delete val="0"/>
        <c:axPos val="l"/>
        <c:majorGridlines/>
        <c:numFmt formatCode="General" sourceLinked="1"/>
        <c:majorTickMark val="out"/>
        <c:minorTickMark val="none"/>
        <c:tickLblPos val="nextTo"/>
        <c:crossAx val="253136384"/>
        <c:crosses val="autoZero"/>
        <c:crossBetween val="between"/>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lineChart>
        <c:grouping val="standard"/>
        <c:varyColors val="0"/>
        <c:ser>
          <c:idx val="0"/>
          <c:order val="0"/>
          <c:tx>
            <c:strRef>
              <c:f>кандидат!$V$111</c:f>
              <c:strCache>
                <c:ptCount val="1"/>
                <c:pt idx="0">
                  <c:v>North Macedonia</c:v>
                </c:pt>
              </c:strCache>
            </c:strRef>
          </c:tx>
          <c:spPr>
            <a:ln w="28575" cap="rnd">
              <a:solidFill>
                <a:schemeClr val="accent1"/>
              </a:solidFill>
              <a:round/>
            </a:ln>
            <a:effectLst/>
          </c:spPr>
          <c:marker>
            <c:symbol val="none"/>
          </c:marker>
          <c:cat>
            <c:strRef>
              <c:f>кандидат!$W$110:$AN$110</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кандидат!$W$111:$AN$111</c:f>
              <c:numCache>
                <c:formatCode>General</c:formatCode>
                <c:ptCount val="18"/>
                <c:pt idx="0">
                  <c:v>12.65812804170424</c:v>
                </c:pt>
                <c:pt idx="1">
                  <c:v>2.8417892448184925</c:v>
                </c:pt>
                <c:pt idx="2">
                  <c:v>2.406686353842912</c:v>
                </c:pt>
                <c:pt idx="3">
                  <c:v>5.4399597163251272</c:v>
                </c:pt>
                <c:pt idx="4">
                  <c:v>2.3220781797270291</c:v>
                </c:pt>
                <c:pt idx="5">
                  <c:v>6.2298606368946734</c:v>
                </c:pt>
                <c:pt idx="6">
                  <c:v>8.7982822781831054</c:v>
                </c:pt>
                <c:pt idx="7">
                  <c:v>6.1727169922034166</c:v>
                </c:pt>
                <c:pt idx="8">
                  <c:v>2.760452386927247</c:v>
                </c:pt>
                <c:pt idx="9">
                  <c:v>3.204382649479772</c:v>
                </c:pt>
                <c:pt idx="10">
                  <c:v>4.8398142873425094</c:v>
                </c:pt>
                <c:pt idx="11">
                  <c:v>3.4674452594726692</c:v>
                </c:pt>
                <c:pt idx="12">
                  <c:v>3.720364386079253</c:v>
                </c:pt>
                <c:pt idx="13">
                  <c:v>0.5358075476624411</c:v>
                </c:pt>
                <c:pt idx="14">
                  <c:v>2.9470291181370958</c:v>
                </c:pt>
                <c:pt idx="15">
                  <c:v>5.1475525887606288</c:v>
                </c:pt>
                <c:pt idx="16">
                  <c:v>3.3754924711277985</c:v>
                </c:pt>
                <c:pt idx="17">
                  <c:v>5.3227351288372571</c:v>
                </c:pt>
              </c:numCache>
            </c:numRef>
          </c:val>
          <c:smooth val="0"/>
          <c:extLst>
            <c:ext xmlns:c16="http://schemas.microsoft.com/office/drawing/2014/chart" uri="{C3380CC4-5D6E-409C-BE32-E72D297353CC}">
              <c16:uniqueId val="{00000000-FFA2-41E5-AE17-56DED189C36B}"/>
            </c:ext>
          </c:extLst>
        </c:ser>
        <c:ser>
          <c:idx val="1"/>
          <c:order val="1"/>
          <c:tx>
            <c:strRef>
              <c:f>кандидат!$V$112</c:f>
              <c:strCache>
                <c:ptCount val="1"/>
                <c:pt idx="0">
                  <c:v>Albania</c:v>
                </c:pt>
              </c:strCache>
            </c:strRef>
          </c:tx>
          <c:spPr>
            <a:ln w="28575" cap="rnd">
              <a:solidFill>
                <a:schemeClr val="accent2"/>
              </a:solidFill>
              <a:round/>
            </a:ln>
            <a:effectLst/>
          </c:spPr>
          <c:marker>
            <c:symbol val="none"/>
          </c:marker>
          <c:cat>
            <c:strRef>
              <c:f>кандидат!$W$110:$AN$110</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кандидат!$W$112:$AN$112</c:f>
              <c:numCache>
                <c:formatCode>General</c:formatCode>
                <c:ptCount val="18"/>
                <c:pt idx="0">
                  <c:v>5.28543453663519</c:v>
                </c:pt>
                <c:pt idx="1">
                  <c:v>3.1048257013124791</c:v>
                </c:pt>
                <c:pt idx="2">
                  <c:v>3.172710425180215</c:v>
                </c:pt>
                <c:pt idx="3">
                  <c:v>4.7501774066905629</c:v>
                </c:pt>
                <c:pt idx="4">
                  <c:v>3.2597683417781971</c:v>
                </c:pt>
                <c:pt idx="5">
                  <c:v>3.654851781338897</c:v>
                </c:pt>
                <c:pt idx="6">
                  <c:v>6.108981585975866</c:v>
                </c:pt>
                <c:pt idx="7">
                  <c:v>9.7276961996334954</c:v>
                </c:pt>
                <c:pt idx="8">
                  <c:v>11.16018658337615</c:v>
                </c:pt>
                <c:pt idx="9">
                  <c:v>9.1399013255679833</c:v>
                </c:pt>
                <c:pt idx="10">
                  <c:v>8.1304620571497601</c:v>
                </c:pt>
                <c:pt idx="11">
                  <c:v>7.4539724451900105</c:v>
                </c:pt>
                <c:pt idx="12">
                  <c:v>9.8172110949101299</c:v>
                </c:pt>
                <c:pt idx="13">
                  <c:v>8.6929727907094403</c:v>
                </c:pt>
                <c:pt idx="14">
                  <c:v>8.6904741256704074</c:v>
                </c:pt>
                <c:pt idx="15">
                  <c:v>8.8049784948148861</c:v>
                </c:pt>
                <c:pt idx="16">
                  <c:v>7.8522301214369854</c:v>
                </c:pt>
                <c:pt idx="17">
                  <c:v>8.015508382608223</c:v>
                </c:pt>
              </c:numCache>
            </c:numRef>
          </c:val>
          <c:smooth val="0"/>
          <c:extLst>
            <c:ext xmlns:c16="http://schemas.microsoft.com/office/drawing/2014/chart" uri="{C3380CC4-5D6E-409C-BE32-E72D297353CC}">
              <c16:uniqueId val="{00000001-FFA2-41E5-AE17-56DED189C36B}"/>
            </c:ext>
          </c:extLst>
        </c:ser>
        <c:ser>
          <c:idx val="2"/>
          <c:order val="2"/>
          <c:tx>
            <c:strRef>
              <c:f>кандидат!$V$113</c:f>
              <c:strCache>
                <c:ptCount val="1"/>
                <c:pt idx="0">
                  <c:v>Serbia</c:v>
                </c:pt>
              </c:strCache>
            </c:strRef>
          </c:tx>
          <c:spPr>
            <a:ln w="28575" cap="rnd">
              <a:solidFill>
                <a:schemeClr val="accent3"/>
              </a:solidFill>
              <a:round/>
            </a:ln>
            <a:effectLst/>
          </c:spPr>
          <c:marker>
            <c:symbol val="none"/>
          </c:marker>
          <c:cat>
            <c:strRef>
              <c:f>кандидат!$W$110:$AN$110</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кандидат!$W$113:$AN$113</c:f>
              <c:numCache>
                <c:formatCode>General</c:formatCode>
                <c:ptCount val="18"/>
                <c:pt idx="0">
                  <c:v>0.79172730465155905</c:v>
                </c:pt>
                <c:pt idx="1">
                  <c:v>1.4464692220780819</c:v>
                </c:pt>
                <c:pt idx="2">
                  <c:v>3.0442421653529022</c:v>
                </c:pt>
                <c:pt idx="3">
                  <c:v>6.923437075571516</c:v>
                </c:pt>
                <c:pt idx="4">
                  <c:v>3.8552393889898582</c:v>
                </c:pt>
                <c:pt idx="5">
                  <c:v>5.6967196241062901</c:v>
                </c:pt>
                <c:pt idx="6">
                  <c:v>13.101700693592688</c:v>
                </c:pt>
                <c:pt idx="7">
                  <c:v>10.245752105653755</c:v>
                </c:pt>
                <c:pt idx="8">
                  <c:v>7.7705885205099943</c:v>
                </c:pt>
                <c:pt idx="9">
                  <c:v>6.4859144874473698</c:v>
                </c:pt>
                <c:pt idx="10">
                  <c:v>4.0489522507550886</c:v>
                </c:pt>
                <c:pt idx="11">
                  <c:v>10.009578939886177</c:v>
                </c:pt>
                <c:pt idx="12">
                  <c:v>2.9447281345455552</c:v>
                </c:pt>
                <c:pt idx="13">
                  <c:v>4.2552530814127012</c:v>
                </c:pt>
                <c:pt idx="14">
                  <c:v>4.2487154272470207</c:v>
                </c:pt>
                <c:pt idx="15">
                  <c:v>5.9127566835528933</c:v>
                </c:pt>
                <c:pt idx="16">
                  <c:v>5.7966820400536356</c:v>
                </c:pt>
                <c:pt idx="17">
                  <c:v>6.5607165051922154</c:v>
                </c:pt>
              </c:numCache>
            </c:numRef>
          </c:val>
          <c:smooth val="0"/>
          <c:extLst>
            <c:ext xmlns:c16="http://schemas.microsoft.com/office/drawing/2014/chart" uri="{C3380CC4-5D6E-409C-BE32-E72D297353CC}">
              <c16:uniqueId val="{00000002-FFA2-41E5-AE17-56DED189C36B}"/>
            </c:ext>
          </c:extLst>
        </c:ser>
        <c:ser>
          <c:idx val="3"/>
          <c:order val="3"/>
          <c:tx>
            <c:strRef>
              <c:f>кандидат!$V$114</c:f>
              <c:strCache>
                <c:ptCount val="1"/>
                <c:pt idx="0">
                  <c:v>Montenegro</c:v>
                </c:pt>
              </c:strCache>
            </c:strRef>
          </c:tx>
          <c:spPr>
            <a:ln w="28575" cap="rnd">
              <a:solidFill>
                <a:schemeClr val="accent4"/>
              </a:solidFill>
              <a:round/>
            </a:ln>
            <a:effectLst/>
          </c:spPr>
          <c:marker>
            <c:symbol val="none"/>
          </c:marker>
          <c:cat>
            <c:strRef>
              <c:f>кандидат!$W$110:$AN$110</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кандидат!$W$114:$AN$114</c:f>
              <c:numCache>
                <c:formatCode>General</c:formatCode>
                <c:ptCount val="18"/>
                <c:pt idx="1">
                  <c:v>5.5959300937085015</c:v>
                </c:pt>
                <c:pt idx="2">
                  <c:v>2.8946069333260711</c:v>
                </c:pt>
                <c:pt idx="3">
                  <c:v>3.1533611361412577</c:v>
                </c:pt>
                <c:pt idx="4">
                  <c:v>22.178695233318727</c:v>
                </c:pt>
                <c:pt idx="5">
                  <c:v>22.851717871269198</c:v>
                </c:pt>
                <c:pt idx="6">
                  <c:v>25.471046235550148</c:v>
                </c:pt>
                <c:pt idx="7">
                  <c:v>21.451285973098745</c:v>
                </c:pt>
                <c:pt idx="8">
                  <c:v>37.249107774908481</c:v>
                </c:pt>
                <c:pt idx="9">
                  <c:v>18.322597497879407</c:v>
                </c:pt>
                <c:pt idx="10">
                  <c:v>12.257236277591407</c:v>
                </c:pt>
                <c:pt idx="11">
                  <c:v>15.127416181385762</c:v>
                </c:pt>
                <c:pt idx="12">
                  <c:v>10.001436937393347</c:v>
                </c:pt>
                <c:pt idx="13">
                  <c:v>10.8291838856103</c:v>
                </c:pt>
                <c:pt idx="14">
                  <c:v>17.26502504516715</c:v>
                </c:pt>
                <c:pt idx="15">
                  <c:v>5.1819831500626456</c:v>
                </c:pt>
                <c:pt idx="16">
                  <c:v>11.565272458145065</c:v>
                </c:pt>
                <c:pt idx="17">
                  <c:v>8.9073790197005334</c:v>
                </c:pt>
              </c:numCache>
            </c:numRef>
          </c:val>
          <c:smooth val="0"/>
          <c:extLst>
            <c:ext xmlns:c16="http://schemas.microsoft.com/office/drawing/2014/chart" uri="{C3380CC4-5D6E-409C-BE32-E72D297353CC}">
              <c16:uniqueId val="{00000003-FFA2-41E5-AE17-56DED189C36B}"/>
            </c:ext>
          </c:extLst>
        </c:ser>
        <c:dLbls>
          <c:showLegendKey val="0"/>
          <c:showVal val="0"/>
          <c:showCatName val="0"/>
          <c:showSerName val="0"/>
          <c:showPercent val="0"/>
          <c:showBubbleSize val="0"/>
        </c:dLbls>
        <c:smooth val="0"/>
        <c:axId val="670277695"/>
        <c:axId val="670278111"/>
      </c:lineChart>
      <c:catAx>
        <c:axId val="670277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670278111"/>
        <c:crosses val="autoZero"/>
        <c:auto val="1"/>
        <c:lblAlgn val="ctr"/>
        <c:lblOffset val="100"/>
        <c:noMultiLvlLbl val="0"/>
      </c:catAx>
      <c:valAx>
        <c:axId val="670278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6702776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926290463692034E-2"/>
          <c:y val="4.6296296296296294E-2"/>
          <c:w val="0.89521062992125988"/>
          <c:h val="0.83138397735870206"/>
        </c:manualLayout>
      </c:layout>
      <c:lineChart>
        <c:grouping val="standard"/>
        <c:varyColors val="0"/>
        <c:ser>
          <c:idx val="0"/>
          <c:order val="0"/>
          <c:tx>
            <c:strRef>
              <c:f>'[growth and imbalances8 (2).xlsx]ЕСдогон'!$E$160</c:f>
              <c:strCache>
                <c:ptCount val="1"/>
                <c:pt idx="0">
                  <c:v>Bulgaria </c:v>
                </c:pt>
              </c:strCache>
            </c:strRef>
          </c:tx>
          <c:spPr>
            <a:ln w="28575" cap="rnd">
              <a:solidFill>
                <a:schemeClr val="accent1"/>
              </a:solidFill>
              <a:round/>
            </a:ln>
            <a:effectLst/>
          </c:spPr>
          <c:marker>
            <c:symbol val="none"/>
          </c:marker>
          <c:cat>
            <c:strRef>
              <c:f>'[growth and imbalances8 (2).xlsx]ЕСдогон'!$F$159:$Y$159</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strCache>
            </c:strRef>
          </c:cat>
          <c:val>
            <c:numRef>
              <c:f>'[growth and imbalances8 (2).xlsx]ЕСдогон'!$F$160:$Y$160</c:f>
              <c:numCache>
                <c:formatCode>General</c:formatCode>
                <c:ptCount val="20"/>
                <c:pt idx="0">
                  <c:v>6.0507686363927515</c:v>
                </c:pt>
                <c:pt idx="1">
                  <c:v>7.614252134854592</c:v>
                </c:pt>
                <c:pt idx="2">
                  <c:v>5.7755351977185043</c:v>
                </c:pt>
                <c:pt idx="3">
                  <c:v>5.5580881201945171</c:v>
                </c:pt>
                <c:pt idx="4">
                  <c:v>9.992947051264272</c:v>
                </c:pt>
                <c:pt idx="5">
                  <c:v>11.836637659358159</c:v>
                </c:pt>
                <c:pt idx="6">
                  <c:v>13.82790359336297</c:v>
                </c:pt>
                <c:pt idx="7">
                  <c:v>23.071924976363906</c:v>
                </c:pt>
                <c:pt idx="8">
                  <c:v>31.242533535432397</c:v>
                </c:pt>
                <c:pt idx="9">
                  <c:v>18.924616191148942</c:v>
                </c:pt>
                <c:pt idx="10">
                  <c:v>7.5102698403208645</c:v>
                </c:pt>
                <c:pt idx="11">
                  <c:v>3.6413710340732339</c:v>
                </c:pt>
                <c:pt idx="12">
                  <c:v>3.6639987679391779</c:v>
                </c:pt>
                <c:pt idx="13">
                  <c:v>3.3172722463566728</c:v>
                </c:pt>
                <c:pt idx="14">
                  <c:v>3.5802967821845675</c:v>
                </c:pt>
                <c:pt idx="15">
                  <c:v>1.9248592578442141</c:v>
                </c:pt>
                <c:pt idx="16">
                  <c:v>5.1978120602606603</c:v>
                </c:pt>
                <c:pt idx="17">
                  <c:v>2.9353345373419746</c:v>
                </c:pt>
                <c:pt idx="18">
                  <c:v>4.8659955612737216</c:v>
                </c:pt>
                <c:pt idx="19">
                  <c:v>3.9610365502806113</c:v>
                </c:pt>
              </c:numCache>
            </c:numRef>
          </c:val>
          <c:smooth val="0"/>
          <c:extLst>
            <c:ext xmlns:c16="http://schemas.microsoft.com/office/drawing/2014/chart" uri="{C3380CC4-5D6E-409C-BE32-E72D297353CC}">
              <c16:uniqueId val="{00000000-990F-40CF-8D86-DC81686D6E33}"/>
            </c:ext>
          </c:extLst>
        </c:ser>
        <c:ser>
          <c:idx val="1"/>
          <c:order val="1"/>
          <c:tx>
            <c:strRef>
              <c:f>'[growth and imbalances8 (2).xlsx]ЕСдогон'!$E$161</c:f>
              <c:strCache>
                <c:ptCount val="1"/>
                <c:pt idx="0">
                  <c:v>Estonia</c:v>
                </c:pt>
              </c:strCache>
            </c:strRef>
          </c:tx>
          <c:spPr>
            <a:ln w="28575" cap="rnd">
              <a:solidFill>
                <a:schemeClr val="accent2"/>
              </a:solidFill>
              <a:round/>
            </a:ln>
            <a:effectLst/>
          </c:spPr>
          <c:marker>
            <c:symbol val="none"/>
          </c:marker>
          <c:cat>
            <c:strRef>
              <c:f>'[growth and imbalances8 (2).xlsx]ЕСдогон'!$F$159:$Y$159</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strCache>
            </c:strRef>
          </c:cat>
          <c:val>
            <c:numRef>
              <c:f>'[growth and imbalances8 (2).xlsx]ЕСдогон'!$F$161:$Y$161</c:f>
              <c:numCache>
                <c:formatCode>General</c:formatCode>
                <c:ptCount val="20"/>
                <c:pt idx="0">
                  <c:v>-0.85644827563446313</c:v>
                </c:pt>
                <c:pt idx="1">
                  <c:v>10.568074951105345</c:v>
                </c:pt>
                <c:pt idx="2">
                  <c:v>6.3287105038153157</c:v>
                </c:pt>
                <c:pt idx="3">
                  <c:v>6.0763947020795683</c:v>
                </c:pt>
                <c:pt idx="4">
                  <c:v>7.4161633653210686</c:v>
                </c:pt>
                <c:pt idx="5">
                  <c:v>6.2947462252348032</c:v>
                </c:pt>
                <c:pt idx="6">
                  <c:v>9.3737114541814606</c:v>
                </c:pt>
                <c:pt idx="7">
                  <c:v>10.271884089111168</c:v>
                </c:pt>
                <c:pt idx="8">
                  <c:v>7.7481923680727363</c:v>
                </c:pt>
                <c:pt idx="9">
                  <c:v>-5.4194558900226184</c:v>
                </c:pt>
                <c:pt idx="10">
                  <c:v>-14.724403905959832</c:v>
                </c:pt>
                <c:pt idx="11">
                  <c:v>2.2590758938311808</c:v>
                </c:pt>
                <c:pt idx="12">
                  <c:v>7.5973002092456028</c:v>
                </c:pt>
                <c:pt idx="13">
                  <c:v>4.3072589876532561</c:v>
                </c:pt>
                <c:pt idx="14">
                  <c:v>1.9365434443487857</c:v>
                </c:pt>
                <c:pt idx="15">
                  <c:v>2.8885638447165007</c:v>
                </c:pt>
                <c:pt idx="16">
                  <c:v>1.9002865897060275</c:v>
                </c:pt>
                <c:pt idx="17">
                  <c:v>3.4890971114797082</c:v>
                </c:pt>
                <c:pt idx="18">
                  <c:v>4.8566868564439432</c:v>
                </c:pt>
                <c:pt idx="19">
                  <c:v>3.8657535809733901</c:v>
                </c:pt>
              </c:numCache>
            </c:numRef>
          </c:val>
          <c:smooth val="0"/>
          <c:extLst>
            <c:ext xmlns:c16="http://schemas.microsoft.com/office/drawing/2014/chart" uri="{C3380CC4-5D6E-409C-BE32-E72D297353CC}">
              <c16:uniqueId val="{00000001-990F-40CF-8D86-DC81686D6E33}"/>
            </c:ext>
          </c:extLst>
        </c:ser>
        <c:ser>
          <c:idx val="2"/>
          <c:order val="2"/>
          <c:tx>
            <c:strRef>
              <c:f>'[growth and imbalances8 (2).xlsx]ЕСдогон'!$E$162</c:f>
              <c:strCache>
                <c:ptCount val="1"/>
                <c:pt idx="0">
                  <c:v>Lithuania</c:v>
                </c:pt>
              </c:strCache>
            </c:strRef>
          </c:tx>
          <c:spPr>
            <a:ln w="28575" cap="rnd">
              <a:solidFill>
                <a:schemeClr val="accent3"/>
              </a:solidFill>
              <a:round/>
            </a:ln>
            <a:effectLst/>
          </c:spPr>
          <c:marker>
            <c:symbol val="none"/>
          </c:marker>
          <c:cat>
            <c:strRef>
              <c:f>'[growth and imbalances8 (2).xlsx]ЕСдогон'!$F$159:$Y$159</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strCache>
            </c:strRef>
          </c:cat>
          <c:val>
            <c:numRef>
              <c:f>'[growth and imbalances8 (2).xlsx]ЕСдогон'!$F$162:$Y$162</c:f>
              <c:numCache>
                <c:formatCode>General</c:formatCode>
                <c:ptCount val="20"/>
                <c:pt idx="0">
                  <c:v>4.4332714880906305</c:v>
                </c:pt>
                <c:pt idx="1">
                  <c:v>3.2954808103408868</c:v>
                </c:pt>
                <c:pt idx="2">
                  <c:v>3.6106920135376188</c:v>
                </c:pt>
                <c:pt idx="3">
                  <c:v>4.6279168169720712</c:v>
                </c:pt>
                <c:pt idx="4">
                  <c:v>1.1562183206626429</c:v>
                </c:pt>
                <c:pt idx="5">
                  <c:v>3.514950081402779</c:v>
                </c:pt>
                <c:pt idx="6">
                  <c:v>3.2377390953898031</c:v>
                </c:pt>
                <c:pt idx="7">
                  <c:v>6.8409741091090712</c:v>
                </c:pt>
                <c:pt idx="8">
                  <c:v>5.7714510889499522</c:v>
                </c:pt>
                <c:pt idx="9">
                  <c:v>3.9864566176247513</c:v>
                </c:pt>
                <c:pt idx="10">
                  <c:v>4.8024373227216456E-2</c:v>
                </c:pt>
                <c:pt idx="11">
                  <c:v>2.3311162900838114</c:v>
                </c:pt>
                <c:pt idx="12">
                  <c:v>3.5374863644939447</c:v>
                </c:pt>
                <c:pt idx="13">
                  <c:v>1.3434432893698416</c:v>
                </c:pt>
                <c:pt idx="14">
                  <c:v>1.5259154257363332</c:v>
                </c:pt>
                <c:pt idx="15">
                  <c:v>1.0397987673217719</c:v>
                </c:pt>
                <c:pt idx="16">
                  <c:v>2.3364521151050854</c:v>
                </c:pt>
                <c:pt idx="17">
                  <c:v>2.2392880571234399</c:v>
                </c:pt>
                <c:pt idx="18">
                  <c:v>2.5042398655814044</c:v>
                </c:pt>
                <c:pt idx="19">
                  <c:v>1.6292889000456805</c:v>
                </c:pt>
              </c:numCache>
            </c:numRef>
          </c:val>
          <c:smooth val="0"/>
          <c:extLst>
            <c:ext xmlns:c16="http://schemas.microsoft.com/office/drawing/2014/chart" uri="{C3380CC4-5D6E-409C-BE32-E72D297353CC}">
              <c16:uniqueId val="{00000002-990F-40CF-8D86-DC81686D6E33}"/>
            </c:ext>
          </c:extLst>
        </c:ser>
        <c:ser>
          <c:idx val="3"/>
          <c:order val="3"/>
          <c:tx>
            <c:strRef>
              <c:f>'[growth and imbalances8 (2).xlsx]ЕСдогон'!$E$163</c:f>
              <c:strCache>
                <c:ptCount val="1"/>
                <c:pt idx="0">
                  <c:v>Poland</c:v>
                </c:pt>
              </c:strCache>
            </c:strRef>
          </c:tx>
          <c:spPr>
            <a:ln w="28575" cap="rnd">
              <a:solidFill>
                <a:schemeClr val="accent4"/>
              </a:solidFill>
              <a:round/>
            </a:ln>
            <a:effectLst/>
          </c:spPr>
          <c:marker>
            <c:symbol val="none"/>
          </c:marker>
          <c:cat>
            <c:strRef>
              <c:f>'[growth and imbalances8 (2).xlsx]ЕСдогон'!$F$159:$Y$159</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strCache>
            </c:strRef>
          </c:cat>
          <c:val>
            <c:numRef>
              <c:f>'[growth and imbalances8 (2).xlsx]ЕСдогон'!$F$163:$Y$163</c:f>
              <c:numCache>
                <c:formatCode>General</c:formatCode>
                <c:ptCount val="20"/>
                <c:pt idx="0">
                  <c:v>4.2835844149671685</c:v>
                </c:pt>
                <c:pt idx="1">
                  <c:v>5.430923291309365</c:v>
                </c:pt>
                <c:pt idx="2">
                  <c:v>2.979723721559949</c:v>
                </c:pt>
                <c:pt idx="3">
                  <c:v>2.0590808494259938</c:v>
                </c:pt>
                <c:pt idx="4">
                  <c:v>2.4692771387703467</c:v>
                </c:pt>
                <c:pt idx="5">
                  <c:v>5.4362514816807455</c:v>
                </c:pt>
                <c:pt idx="6">
                  <c:v>3.6066945625704214</c:v>
                </c:pt>
                <c:pt idx="7">
                  <c:v>6.2285958811916728</c:v>
                </c:pt>
                <c:pt idx="8">
                  <c:v>5.8338677338003802</c:v>
                </c:pt>
                <c:pt idx="9">
                  <c:v>2.7301552871579982</c:v>
                </c:pt>
                <c:pt idx="10">
                  <c:v>3.1889773634900829</c:v>
                </c:pt>
                <c:pt idx="11">
                  <c:v>3.8377167546070083</c:v>
                </c:pt>
                <c:pt idx="12">
                  <c:v>3.4954377773125769</c:v>
                </c:pt>
                <c:pt idx="13">
                  <c:v>1.4705388097028094</c:v>
                </c:pt>
                <c:pt idx="14">
                  <c:v>0.15164974243992529</c:v>
                </c:pt>
                <c:pt idx="15">
                  <c:v>3.6260348866271803</c:v>
                </c:pt>
                <c:pt idx="16">
                  <c:v>3.1544625180810431</c:v>
                </c:pt>
                <c:pt idx="17">
                  <c:v>3.8813375444357998</c:v>
                </c:pt>
                <c:pt idx="18">
                  <c:v>2.0276572175131733</c:v>
                </c:pt>
                <c:pt idx="19">
                  <c:v>2.0543448039204564</c:v>
                </c:pt>
              </c:numCache>
            </c:numRef>
          </c:val>
          <c:smooth val="0"/>
          <c:extLst>
            <c:ext xmlns:c16="http://schemas.microsoft.com/office/drawing/2014/chart" uri="{C3380CC4-5D6E-409C-BE32-E72D297353CC}">
              <c16:uniqueId val="{00000003-990F-40CF-8D86-DC81686D6E33}"/>
            </c:ext>
          </c:extLst>
        </c:ser>
        <c:ser>
          <c:idx val="4"/>
          <c:order val="4"/>
          <c:tx>
            <c:strRef>
              <c:f>'[growth and imbalances8 (2).xlsx]ЕСдогон'!$E$164</c:f>
              <c:strCache>
                <c:ptCount val="1"/>
                <c:pt idx="0">
                  <c:v>Romania</c:v>
                </c:pt>
              </c:strCache>
            </c:strRef>
          </c:tx>
          <c:spPr>
            <a:ln w="28575" cap="rnd">
              <a:solidFill>
                <a:schemeClr val="accent5"/>
              </a:solidFill>
              <a:round/>
            </a:ln>
            <a:effectLst/>
          </c:spPr>
          <c:marker>
            <c:symbol val="none"/>
          </c:marker>
          <c:cat>
            <c:strRef>
              <c:f>'[growth and imbalances8 (2).xlsx]ЕСдогон'!$F$159:$Y$159</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strCache>
            </c:strRef>
          </c:cat>
          <c:val>
            <c:numRef>
              <c:f>'[growth and imbalances8 (2).xlsx]ЕСдогон'!$F$164:$Y$164</c:f>
              <c:numCache>
                <c:formatCode>General</c:formatCode>
                <c:ptCount val="20"/>
                <c:pt idx="0">
                  <c:v>2.8954644235792655</c:v>
                </c:pt>
                <c:pt idx="1">
                  <c:v>2.7836490749087148</c:v>
                </c:pt>
                <c:pt idx="2">
                  <c:v>2.864228299517682</c:v>
                </c:pt>
                <c:pt idx="3">
                  <c:v>2.4833878959621463</c:v>
                </c:pt>
                <c:pt idx="4">
                  <c:v>3.1899523545521622</c:v>
                </c:pt>
                <c:pt idx="5">
                  <c:v>8.593798354886605</c:v>
                </c:pt>
                <c:pt idx="6">
                  <c:v>6.6007782328897644</c:v>
                </c:pt>
                <c:pt idx="7">
                  <c:v>9.0201151148734819</c:v>
                </c:pt>
                <c:pt idx="8">
                  <c:v>5.7869088284560863</c:v>
                </c:pt>
                <c:pt idx="9">
                  <c:v>6.3774871951693584</c:v>
                </c:pt>
                <c:pt idx="10">
                  <c:v>2.6637486670026451</c:v>
                </c:pt>
                <c:pt idx="11">
                  <c:v>1.9333639157893132</c:v>
                </c:pt>
                <c:pt idx="12">
                  <c:v>1.2920063615922155</c:v>
                </c:pt>
                <c:pt idx="13">
                  <c:v>1.780161292618885</c:v>
                </c:pt>
                <c:pt idx="14">
                  <c:v>2.0187683860523693</c:v>
                </c:pt>
                <c:pt idx="15">
                  <c:v>1.9382151850503133</c:v>
                </c:pt>
                <c:pt idx="16">
                  <c:v>2.427144691309262</c:v>
                </c:pt>
                <c:pt idx="17">
                  <c:v>3.3168330184547039</c:v>
                </c:pt>
                <c:pt idx="18">
                  <c:v>2.8158535274666616</c:v>
                </c:pt>
                <c:pt idx="19">
                  <c:v>2.8728524709209515</c:v>
                </c:pt>
              </c:numCache>
            </c:numRef>
          </c:val>
          <c:smooth val="0"/>
          <c:extLst>
            <c:ext xmlns:c16="http://schemas.microsoft.com/office/drawing/2014/chart" uri="{C3380CC4-5D6E-409C-BE32-E72D297353CC}">
              <c16:uniqueId val="{00000004-990F-40CF-8D86-DC81686D6E33}"/>
            </c:ext>
          </c:extLst>
        </c:ser>
        <c:ser>
          <c:idx val="5"/>
          <c:order val="5"/>
          <c:tx>
            <c:strRef>
              <c:f>'[growth and imbalances8 (2).xlsx]ЕСдогон'!$E$165</c:f>
              <c:strCache>
                <c:ptCount val="1"/>
                <c:pt idx="0">
                  <c:v>Czech R. </c:v>
                </c:pt>
              </c:strCache>
            </c:strRef>
          </c:tx>
          <c:spPr>
            <a:ln w="28575" cap="rnd">
              <a:solidFill>
                <a:schemeClr val="accent6"/>
              </a:solidFill>
              <a:round/>
            </a:ln>
            <a:effectLst/>
          </c:spPr>
          <c:marker>
            <c:symbol val="none"/>
          </c:marker>
          <c:cat>
            <c:strRef>
              <c:f>'[growth and imbalances8 (2).xlsx]ЕСдогон'!$F$159:$Y$159</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strCache>
            </c:strRef>
          </c:cat>
          <c:val>
            <c:numRef>
              <c:f>'[growth and imbalances8 (2).xlsx]ЕСдогон'!$F$165:$Y$165</c:f>
              <c:numCache>
                <c:formatCode>General</c:formatCode>
                <c:ptCount val="20"/>
                <c:pt idx="0">
                  <c:v>9.7315270536515968</c:v>
                </c:pt>
                <c:pt idx="1">
                  <c:v>8.0894082034158519</c:v>
                </c:pt>
                <c:pt idx="2">
                  <c:v>8.3536773889576477</c:v>
                </c:pt>
                <c:pt idx="3">
                  <c:v>10.373005685268051</c:v>
                </c:pt>
                <c:pt idx="4">
                  <c:v>2.0288404749832898</c:v>
                </c:pt>
                <c:pt idx="5">
                  <c:v>5.3905237020312535</c:v>
                </c:pt>
                <c:pt idx="6">
                  <c:v>10.074915745156803</c:v>
                </c:pt>
                <c:pt idx="7">
                  <c:v>4.5875644885803704</c:v>
                </c:pt>
                <c:pt idx="8">
                  <c:v>7.3010998946738779</c:v>
                </c:pt>
                <c:pt idx="9">
                  <c:v>3.7397954645832536</c:v>
                </c:pt>
                <c:pt idx="10">
                  <c:v>2.5568019001909024</c:v>
                </c:pt>
                <c:pt idx="11">
                  <c:v>4.9006840907293876</c:v>
                </c:pt>
                <c:pt idx="12">
                  <c:v>1.8375814071146819</c:v>
                </c:pt>
                <c:pt idx="13">
                  <c:v>4.5488293632475623</c:v>
                </c:pt>
                <c:pt idx="14">
                  <c:v>3.5136068505345688</c:v>
                </c:pt>
                <c:pt idx="15">
                  <c:v>3.8921792421810695</c:v>
                </c:pt>
                <c:pt idx="16">
                  <c:v>0.90987269579849128</c:v>
                </c:pt>
                <c:pt idx="17">
                  <c:v>5.5618417948625636</c:v>
                </c:pt>
                <c:pt idx="18">
                  <c:v>5.203351621175262</c:v>
                </c:pt>
                <c:pt idx="19">
                  <c:v>3.4636002257523288</c:v>
                </c:pt>
              </c:numCache>
            </c:numRef>
          </c:val>
          <c:smooth val="0"/>
          <c:extLst>
            <c:ext xmlns:c16="http://schemas.microsoft.com/office/drawing/2014/chart" uri="{C3380CC4-5D6E-409C-BE32-E72D297353CC}">
              <c16:uniqueId val="{00000005-990F-40CF-8D86-DC81686D6E33}"/>
            </c:ext>
          </c:extLst>
        </c:ser>
        <c:dLbls>
          <c:showLegendKey val="0"/>
          <c:showVal val="0"/>
          <c:showCatName val="0"/>
          <c:showSerName val="0"/>
          <c:showPercent val="0"/>
          <c:showBubbleSize val="0"/>
        </c:dLbls>
        <c:smooth val="0"/>
        <c:axId val="679424175"/>
        <c:axId val="679426671"/>
      </c:lineChart>
      <c:catAx>
        <c:axId val="67942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679426671"/>
        <c:crosses val="autoZero"/>
        <c:auto val="1"/>
        <c:lblAlgn val="ctr"/>
        <c:lblOffset val="100"/>
        <c:noMultiLvlLbl val="0"/>
      </c:catAx>
      <c:valAx>
        <c:axId val="679426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679424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ЕСдогон!$B$65</c:f>
              <c:strCache>
                <c:ptCount val="1"/>
                <c:pt idx="0">
                  <c:v>Bulgaria </c:v>
                </c:pt>
              </c:strCache>
            </c:strRef>
          </c:tx>
          <c:spPr>
            <a:ln w="28575" cap="rnd">
              <a:solidFill>
                <a:schemeClr val="accent1"/>
              </a:solidFill>
              <a:round/>
            </a:ln>
            <a:effectLst/>
          </c:spPr>
          <c:marker>
            <c:symbol val="none"/>
          </c:marker>
          <c:cat>
            <c:strRef>
              <c:f>ЕСдогон!$C$64:$Z$64</c:f>
              <c:strCach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strCache>
            </c:strRef>
          </c:cat>
          <c:val>
            <c:numRef>
              <c:f>ЕСдогон!$C$65:$Z$65</c:f>
              <c:numCache>
                <c:formatCode>General</c:formatCode>
                <c:ptCount val="24"/>
                <c:pt idx="0">
                  <c:v>-0.13674264531903146</c:v>
                </c:pt>
                <c:pt idx="1">
                  <c:v>0.12884762651658443</c:v>
                </c:pt>
                <c:pt idx="2">
                  <c:v>3.8076816728271652</c:v>
                </c:pt>
                <c:pt idx="3">
                  <c:v>-0.41434712356860648</c:v>
                </c:pt>
                <c:pt idx="4">
                  <c:v>-4.8191944157195188</c:v>
                </c:pt>
                <c:pt idx="5">
                  <c:v>-5.3499948413457314</c:v>
                </c:pt>
                <c:pt idx="6">
                  <c:v>-5.7166109835171444</c:v>
                </c:pt>
                <c:pt idx="7">
                  <c:v>-1.9601258573119322</c:v>
                </c:pt>
                <c:pt idx="8">
                  <c:v>-4.8714218364495911</c:v>
                </c:pt>
                <c:pt idx="9">
                  <c:v>-6.437807964940701</c:v>
                </c:pt>
                <c:pt idx="10">
                  <c:v>-11.293457532080293</c:v>
                </c:pt>
                <c:pt idx="11">
                  <c:v>-17.179052307268964</c:v>
                </c:pt>
                <c:pt idx="12">
                  <c:v>-25.752366821388566</c:v>
                </c:pt>
                <c:pt idx="13">
                  <c:v>-21.825993230568955</c:v>
                </c:pt>
                <c:pt idx="14">
                  <c:v>-8.2034712252243178</c:v>
                </c:pt>
                <c:pt idx="15">
                  <c:v>-1.9059847668824803</c:v>
                </c:pt>
                <c:pt idx="16">
                  <c:v>0.47456900778860572</c:v>
                </c:pt>
                <c:pt idx="17">
                  <c:v>-0.98068712487993714</c:v>
                </c:pt>
                <c:pt idx="18">
                  <c:v>1.2215604554266051</c:v>
                </c:pt>
                <c:pt idx="19">
                  <c:v>1.3152090190553511</c:v>
                </c:pt>
                <c:pt idx="20">
                  <c:v>-3.798705280936425E-2</c:v>
                </c:pt>
                <c:pt idx="21">
                  <c:v>2.6534462551790083</c:v>
                </c:pt>
                <c:pt idx="22">
                  <c:v>3.1728943711804436</c:v>
                </c:pt>
                <c:pt idx="23">
                  <c:v>4.5427851022883425</c:v>
                </c:pt>
              </c:numCache>
            </c:numRef>
          </c:val>
          <c:smooth val="0"/>
          <c:extLst>
            <c:ext xmlns:c16="http://schemas.microsoft.com/office/drawing/2014/chart" uri="{C3380CC4-5D6E-409C-BE32-E72D297353CC}">
              <c16:uniqueId val="{00000000-29C3-4373-884B-0E515D0DCA46}"/>
            </c:ext>
          </c:extLst>
        </c:ser>
        <c:ser>
          <c:idx val="1"/>
          <c:order val="1"/>
          <c:tx>
            <c:strRef>
              <c:f>ЕСдогон!$B$66</c:f>
              <c:strCache>
                <c:ptCount val="1"/>
                <c:pt idx="0">
                  <c:v>Hungary</c:v>
                </c:pt>
              </c:strCache>
            </c:strRef>
          </c:tx>
          <c:spPr>
            <a:ln w="28575" cap="rnd">
              <a:solidFill>
                <a:schemeClr val="accent2"/>
              </a:solidFill>
              <a:round/>
            </a:ln>
            <a:effectLst/>
          </c:spPr>
          <c:marker>
            <c:symbol val="none"/>
          </c:marker>
          <c:cat>
            <c:strRef>
              <c:f>ЕСдогон!$C$64:$Z$64</c:f>
              <c:strCach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strCache>
            </c:strRef>
          </c:cat>
          <c:val>
            <c:numRef>
              <c:f>ЕСдогон!$C$66:$Z$66</c:f>
              <c:numCache>
                <c:formatCode>General</c:formatCode>
                <c:ptCount val="24"/>
                <c:pt idx="0">
                  <c:v>-3.3971058854260612</c:v>
                </c:pt>
                <c:pt idx="1">
                  <c:v>-3.7142964542068548</c:v>
                </c:pt>
                <c:pt idx="2">
                  <c:v>-4.1085561479374064</c:v>
                </c:pt>
                <c:pt idx="3">
                  <c:v>-7.1045970767927429</c:v>
                </c:pt>
                <c:pt idx="4">
                  <c:v>-7.8933022805344786</c:v>
                </c:pt>
                <c:pt idx="5">
                  <c:v>-8.4465620910628729</c:v>
                </c:pt>
                <c:pt idx="6">
                  <c:v>-5.824072394593296</c:v>
                </c:pt>
                <c:pt idx="7">
                  <c:v>-6.3833386643932721</c:v>
                </c:pt>
                <c:pt idx="8">
                  <c:v>-8.005786917759389</c:v>
                </c:pt>
                <c:pt idx="9">
                  <c:v>-8.5024165849338988</c:v>
                </c:pt>
                <c:pt idx="10">
                  <c:v>-6.9743202989604125</c:v>
                </c:pt>
                <c:pt idx="11">
                  <c:v>-7.0419112091037697</c:v>
                </c:pt>
                <c:pt idx="12">
                  <c:v>-7.1147978619011427</c:v>
                </c:pt>
                <c:pt idx="13">
                  <c:v>-6.9184949734797145</c:v>
                </c:pt>
                <c:pt idx="14">
                  <c:v>-0.75974464522788965</c:v>
                </c:pt>
                <c:pt idx="15">
                  <c:v>0.26454226725610436</c:v>
                </c:pt>
                <c:pt idx="16">
                  <c:v>0.80432894019682544</c:v>
                </c:pt>
                <c:pt idx="17">
                  <c:v>1.7118169678213322</c:v>
                </c:pt>
                <c:pt idx="18">
                  <c:v>3.7674508183149804</c:v>
                </c:pt>
                <c:pt idx="19">
                  <c:v>1.455150189708061</c:v>
                </c:pt>
                <c:pt idx="20">
                  <c:v>2.7272442562888863</c:v>
                </c:pt>
                <c:pt idx="21">
                  <c:v>6.1582332955429742</c:v>
                </c:pt>
                <c:pt idx="22">
                  <c:v>2.7532479717621472</c:v>
                </c:pt>
                <c:pt idx="23">
                  <c:v>0.40253067811511284</c:v>
                </c:pt>
              </c:numCache>
            </c:numRef>
          </c:val>
          <c:smooth val="0"/>
          <c:extLst>
            <c:ext xmlns:c16="http://schemas.microsoft.com/office/drawing/2014/chart" uri="{C3380CC4-5D6E-409C-BE32-E72D297353CC}">
              <c16:uniqueId val="{00000001-29C3-4373-884B-0E515D0DCA46}"/>
            </c:ext>
          </c:extLst>
        </c:ser>
        <c:ser>
          <c:idx val="2"/>
          <c:order val="2"/>
          <c:tx>
            <c:v>Estonia</c:v>
          </c:tx>
          <c:spPr>
            <a:ln w="28575" cap="rnd">
              <a:solidFill>
                <a:schemeClr val="accent3"/>
              </a:solidFill>
              <a:round/>
            </a:ln>
            <a:effectLst/>
          </c:spPr>
          <c:marker>
            <c:symbol val="none"/>
          </c:marker>
          <c:val>
            <c:numRef>
              <c:f>ЕСдогон!$K$9:$AH$9</c:f>
              <c:numCache>
                <c:formatCode>General</c:formatCode>
                <c:ptCount val="24"/>
                <c:pt idx="0">
                  <c:v>-3.608085329366284</c:v>
                </c:pt>
                <c:pt idx="1">
                  <c:v>-8.3907769833256616</c:v>
                </c:pt>
                <c:pt idx="2">
                  <c:v>-11.087700294198807</c:v>
                </c:pt>
                <c:pt idx="3">
                  <c:v>-8.5174305822362939</c:v>
                </c:pt>
                <c:pt idx="4">
                  <c:v>-5.1449170970624882</c:v>
                </c:pt>
                <c:pt idx="5">
                  <c:v>-5.2589023936879284</c:v>
                </c:pt>
                <c:pt idx="6">
                  <c:v>-5.1980406589733752</c:v>
                </c:pt>
                <c:pt idx="7">
                  <c:v>-10.643729131384996</c:v>
                </c:pt>
                <c:pt idx="8">
                  <c:v>-11.342234020411132</c:v>
                </c:pt>
                <c:pt idx="9">
                  <c:v>-11.353975359556006</c:v>
                </c:pt>
                <c:pt idx="10">
                  <c:v>-9.8985176101444701</c:v>
                </c:pt>
                <c:pt idx="11">
                  <c:v>-15.24123877552258</c:v>
                </c:pt>
                <c:pt idx="12">
                  <c:v>-15.754041986436039</c:v>
                </c:pt>
                <c:pt idx="13">
                  <c:v>-9.1616133491315122</c:v>
                </c:pt>
                <c:pt idx="14">
                  <c:v>2.6741246209787968</c:v>
                </c:pt>
                <c:pt idx="15">
                  <c:v>1.7632167060237574</c:v>
                </c:pt>
                <c:pt idx="16">
                  <c:v>1.332889586620511</c:v>
                </c:pt>
                <c:pt idx="17">
                  <c:v>-1.9302186803098205</c:v>
                </c:pt>
                <c:pt idx="18">
                  <c:v>0.52785725098242209</c:v>
                </c:pt>
                <c:pt idx="19">
                  <c:v>0.73897539275573143</c:v>
                </c:pt>
                <c:pt idx="20">
                  <c:v>1.8326356170051021</c:v>
                </c:pt>
                <c:pt idx="21">
                  <c:v>1.9796648972205539</c:v>
                </c:pt>
                <c:pt idx="22">
                  <c:v>3.2347951445791021</c:v>
                </c:pt>
                <c:pt idx="23">
                  <c:v>1.8850364668577184</c:v>
                </c:pt>
              </c:numCache>
            </c:numRef>
          </c:val>
          <c:smooth val="0"/>
          <c:extLst>
            <c:ext xmlns:c16="http://schemas.microsoft.com/office/drawing/2014/chart" uri="{C3380CC4-5D6E-409C-BE32-E72D297353CC}">
              <c16:uniqueId val="{00000002-29C3-4373-884B-0E515D0DCA46}"/>
            </c:ext>
          </c:extLst>
        </c:ser>
        <c:ser>
          <c:idx val="3"/>
          <c:order val="3"/>
          <c:tx>
            <c:v>Poland</c:v>
          </c:tx>
          <c:spPr>
            <a:ln w="28575" cap="rnd">
              <a:solidFill>
                <a:schemeClr val="accent4"/>
              </a:solidFill>
              <a:round/>
            </a:ln>
            <a:effectLst/>
          </c:spPr>
          <c:marker>
            <c:symbol val="none"/>
          </c:marker>
          <c:val>
            <c:numRef>
              <c:f>ЕСдогон!$K$34:$AH$34</c:f>
              <c:numCache>
                <c:formatCode>General</c:formatCode>
                <c:ptCount val="24"/>
                <c:pt idx="0">
                  <c:v>0.60082742694011593</c:v>
                </c:pt>
                <c:pt idx="1">
                  <c:v>-2.0407238018380283</c:v>
                </c:pt>
                <c:pt idx="2">
                  <c:v>-3.6099110376892036</c:v>
                </c:pt>
                <c:pt idx="3">
                  <c:v>-3.957255003547445</c:v>
                </c:pt>
                <c:pt idx="4">
                  <c:v>-7.3575128734105943</c:v>
                </c:pt>
                <c:pt idx="5">
                  <c:v>-6.017358286235968</c:v>
                </c:pt>
                <c:pt idx="6">
                  <c:v>-3.1209154920548632</c:v>
                </c:pt>
                <c:pt idx="7">
                  <c:v>-2.7904043581563696</c:v>
                </c:pt>
                <c:pt idx="8">
                  <c:v>-2.5161708770229212</c:v>
                </c:pt>
                <c:pt idx="9">
                  <c:v>-5.4295874872194982</c:v>
                </c:pt>
                <c:pt idx="10">
                  <c:v>-2.6071034601824592</c:v>
                </c:pt>
                <c:pt idx="11">
                  <c:v>-4.0298925430725063</c:v>
                </c:pt>
                <c:pt idx="12">
                  <c:v>-6.3927593012828341</c:v>
                </c:pt>
                <c:pt idx="13">
                  <c:v>-6.7118659107715057</c:v>
                </c:pt>
                <c:pt idx="14">
                  <c:v>-4.0625638897310026</c:v>
                </c:pt>
                <c:pt idx="15">
                  <c:v>-5.3982561035855579</c:v>
                </c:pt>
                <c:pt idx="16">
                  <c:v>-5.1727184418926448</c:v>
                </c:pt>
                <c:pt idx="17">
                  <c:v>-3.7183167374994248</c:v>
                </c:pt>
                <c:pt idx="18">
                  <c:v>-1.2874013983988124</c:v>
                </c:pt>
                <c:pt idx="19">
                  <c:v>-2.0983183273948955</c:v>
                </c:pt>
                <c:pt idx="20">
                  <c:v>-0.55676839267026179</c:v>
                </c:pt>
                <c:pt idx="21">
                  <c:v>-0.52073182054599609</c:v>
                </c:pt>
                <c:pt idx="22">
                  <c:v>0.11436799821445987</c:v>
                </c:pt>
                <c:pt idx="23">
                  <c:v>-0.55993443218041361</c:v>
                </c:pt>
              </c:numCache>
            </c:numRef>
          </c:val>
          <c:smooth val="0"/>
          <c:extLst>
            <c:ext xmlns:c16="http://schemas.microsoft.com/office/drawing/2014/chart" uri="{C3380CC4-5D6E-409C-BE32-E72D297353CC}">
              <c16:uniqueId val="{00000003-29C3-4373-884B-0E515D0DCA46}"/>
            </c:ext>
          </c:extLst>
        </c:ser>
        <c:ser>
          <c:idx val="4"/>
          <c:order val="4"/>
          <c:tx>
            <c:v>Romania</c:v>
          </c:tx>
          <c:spPr>
            <a:ln w="28575" cap="rnd">
              <a:solidFill>
                <a:schemeClr val="accent5"/>
              </a:solidFill>
              <a:round/>
            </a:ln>
            <a:effectLst/>
          </c:spPr>
          <c:marker>
            <c:symbol val="none"/>
          </c:marker>
          <c:val>
            <c:numRef>
              <c:f>ЕСдогон!$K$40:$AH$40</c:f>
              <c:numCache>
                <c:formatCode>General</c:formatCode>
                <c:ptCount val="24"/>
                <c:pt idx="0">
                  <c:v>-4.7388405644758631</c:v>
                </c:pt>
                <c:pt idx="1">
                  <c:v>-6.9604863141810887</c:v>
                </c:pt>
                <c:pt idx="2">
                  <c:v>-5.9142795518448938</c:v>
                </c:pt>
                <c:pt idx="3">
                  <c:v>-6.996190522512884</c:v>
                </c:pt>
                <c:pt idx="4">
                  <c:v>-3.6075094691472693</c:v>
                </c:pt>
                <c:pt idx="5">
                  <c:v>-3.6372656668286485</c:v>
                </c:pt>
                <c:pt idx="6">
                  <c:v>-5.5180336038244713</c:v>
                </c:pt>
                <c:pt idx="7">
                  <c:v>-3.3104602634110782</c:v>
                </c:pt>
                <c:pt idx="8">
                  <c:v>-5.7277289836888325</c:v>
                </c:pt>
                <c:pt idx="9">
                  <c:v>-8.5124353718588104</c:v>
                </c:pt>
                <c:pt idx="10">
                  <c:v>-8.6747719844825699</c:v>
                </c:pt>
                <c:pt idx="11">
                  <c:v>-10.579855664422404</c:v>
                </c:pt>
                <c:pt idx="12">
                  <c:v>-13.703513609698073</c:v>
                </c:pt>
                <c:pt idx="13">
                  <c:v>-11.658647852380906</c:v>
                </c:pt>
                <c:pt idx="14">
                  <c:v>-4.7294426417473829</c:v>
                </c:pt>
                <c:pt idx="15">
                  <c:v>-5.1005815418861582</c:v>
                </c:pt>
                <c:pt idx="16">
                  <c:v>-5.0569046756206788</c:v>
                </c:pt>
                <c:pt idx="17">
                  <c:v>-4.789863696007969</c:v>
                </c:pt>
                <c:pt idx="18">
                  <c:v>-1.0873729705647548</c:v>
                </c:pt>
                <c:pt idx="19">
                  <c:v>-0.69266853221996005</c:v>
                </c:pt>
                <c:pt idx="20">
                  <c:v>-1.2118723957843709</c:v>
                </c:pt>
                <c:pt idx="21">
                  <c:v>-2.101132808538217</c:v>
                </c:pt>
                <c:pt idx="22">
                  <c:v>-3.1951905159142271</c:v>
                </c:pt>
                <c:pt idx="23">
                  <c:v>-4.490315105550879</c:v>
                </c:pt>
              </c:numCache>
            </c:numRef>
          </c:val>
          <c:smooth val="0"/>
          <c:extLst>
            <c:ext xmlns:c16="http://schemas.microsoft.com/office/drawing/2014/chart" uri="{C3380CC4-5D6E-409C-BE32-E72D297353CC}">
              <c16:uniqueId val="{00000004-29C3-4373-884B-0E515D0DCA46}"/>
            </c:ext>
          </c:extLst>
        </c:ser>
        <c:ser>
          <c:idx val="5"/>
          <c:order val="5"/>
          <c:tx>
            <c:v>Czehia</c:v>
          </c:tx>
          <c:spPr>
            <a:ln w="28575" cap="rnd">
              <a:solidFill>
                <a:schemeClr val="accent6"/>
              </a:solidFill>
              <a:round/>
            </a:ln>
            <a:effectLst/>
          </c:spPr>
          <c:marker>
            <c:symbol val="none"/>
          </c:marker>
          <c:val>
            <c:numRef>
              <c:f>ЕСдогон!$K$59:$AH$59</c:f>
              <c:numCache>
                <c:formatCode>General</c:formatCode>
                <c:ptCount val="24"/>
                <c:pt idx="0">
                  <c:v>-2.2977951822234663</c:v>
                </c:pt>
                <c:pt idx="1">
                  <c:v>-6.1618360156150285</c:v>
                </c:pt>
                <c:pt idx="2">
                  <c:v>-5.8611415622713974</c:v>
                </c:pt>
                <c:pt idx="3">
                  <c:v>-1.9676336546586195</c:v>
                </c:pt>
                <c:pt idx="4">
                  <c:v>-2.2596084983698614</c:v>
                </c:pt>
                <c:pt idx="5">
                  <c:v>-4.3629804414518771</c:v>
                </c:pt>
                <c:pt idx="6">
                  <c:v>-4.8465594925959508</c:v>
                </c:pt>
                <c:pt idx="7">
                  <c:v>-5.2066848138204866</c:v>
                </c:pt>
                <c:pt idx="8">
                  <c:v>-5.8071375706589539</c:v>
                </c:pt>
                <c:pt idx="9">
                  <c:v>-3.7404581779255612</c:v>
                </c:pt>
                <c:pt idx="10">
                  <c:v>-2.0617038467874043</c:v>
                </c:pt>
                <c:pt idx="11">
                  <c:v>-2.5704274373859017</c:v>
                </c:pt>
                <c:pt idx="12">
                  <c:v>-4.7274524967061904</c:v>
                </c:pt>
                <c:pt idx="13">
                  <c:v>-1.870006387440545</c:v>
                </c:pt>
                <c:pt idx="14">
                  <c:v>-2.3619016169433902</c:v>
                </c:pt>
                <c:pt idx="15">
                  <c:v>-3.543127231717571</c:v>
                </c:pt>
                <c:pt idx="16">
                  <c:v>-2.2022792134924773</c:v>
                </c:pt>
                <c:pt idx="17">
                  <c:v>-1.5230744791289497</c:v>
                </c:pt>
                <c:pt idx="18">
                  <c:v>-0.52811722765166103</c:v>
                </c:pt>
                <c:pt idx="19">
                  <c:v>0.22024999793847827</c:v>
                </c:pt>
                <c:pt idx="20">
                  <c:v>0.2467439865912141</c:v>
                </c:pt>
                <c:pt idx="21">
                  <c:v>1.5459037688406059</c:v>
                </c:pt>
                <c:pt idx="22">
                  <c:v>1.4579939072668646</c:v>
                </c:pt>
                <c:pt idx="23">
                  <c:v>0.35071690030730895</c:v>
                </c:pt>
              </c:numCache>
            </c:numRef>
          </c:val>
          <c:smooth val="0"/>
          <c:extLst>
            <c:ext xmlns:c16="http://schemas.microsoft.com/office/drawing/2014/chart" uri="{C3380CC4-5D6E-409C-BE32-E72D297353CC}">
              <c16:uniqueId val="{00000005-29C3-4373-884B-0E515D0DCA46}"/>
            </c:ext>
          </c:extLst>
        </c:ser>
        <c:ser>
          <c:idx val="6"/>
          <c:order val="6"/>
          <c:tx>
            <c:v>Slovakia</c:v>
          </c:tx>
          <c:spPr>
            <a:ln w="28575" cap="rnd">
              <a:solidFill>
                <a:schemeClr val="accent1">
                  <a:lumMod val="60000"/>
                </a:schemeClr>
              </a:solidFill>
              <a:round/>
            </a:ln>
            <a:effectLst/>
          </c:spPr>
          <c:marker>
            <c:symbol val="none"/>
          </c:marker>
          <c:val>
            <c:numRef>
              <c:f>ЕСдогон!$K$47:$AH$47</c:f>
              <c:numCache>
                <c:formatCode>General</c:formatCode>
                <c:ptCount val="24"/>
                <c:pt idx="0">
                  <c:v>1.5157250714169095</c:v>
                </c:pt>
                <c:pt idx="1">
                  <c:v>-7.5135675072071351</c:v>
                </c:pt>
                <c:pt idx="2">
                  <c:v>-7.0905887646799313</c:v>
                </c:pt>
                <c:pt idx="3">
                  <c:v>-7.1288148304297545</c:v>
                </c:pt>
                <c:pt idx="4">
                  <c:v>-3.7977453111661621</c:v>
                </c:pt>
                <c:pt idx="5">
                  <c:v>-2.3845485907319426</c:v>
                </c:pt>
                <c:pt idx="6">
                  <c:v>-5.6751275396644898</c:v>
                </c:pt>
                <c:pt idx="7">
                  <c:v>-5.5722977920036367</c:v>
                </c:pt>
                <c:pt idx="8">
                  <c:v>-0.60331223547753454</c:v>
                </c:pt>
                <c:pt idx="9">
                  <c:v>-7.6083588604747163</c:v>
                </c:pt>
                <c:pt idx="10">
                  <c:v>-8.1744832484560597</c:v>
                </c:pt>
                <c:pt idx="11">
                  <c:v>-7.7199688245829314</c:v>
                </c:pt>
                <c:pt idx="12">
                  <c:v>-5.369994628687154</c:v>
                </c:pt>
                <c:pt idx="13">
                  <c:v>-6.2508548809821916</c:v>
                </c:pt>
                <c:pt idx="14">
                  <c:v>-3.3931544530040352</c:v>
                </c:pt>
                <c:pt idx="15">
                  <c:v>-4.7044183664561752</c:v>
                </c:pt>
                <c:pt idx="16">
                  <c:v>-4.997446565065319</c:v>
                </c:pt>
                <c:pt idx="17">
                  <c:v>0.95239671209624754</c:v>
                </c:pt>
                <c:pt idx="18">
                  <c:v>1.8250484422922972</c:v>
                </c:pt>
                <c:pt idx="19">
                  <c:v>1.1875577670833688</c:v>
                </c:pt>
                <c:pt idx="20">
                  <c:v>-1.7191661247714878</c:v>
                </c:pt>
                <c:pt idx="21">
                  <c:v>-2.1404990191462958</c:v>
                </c:pt>
                <c:pt idx="22">
                  <c:v>-2.0282528641981141</c:v>
                </c:pt>
                <c:pt idx="23">
                  <c:v>-2.4548772816894364</c:v>
                </c:pt>
              </c:numCache>
            </c:numRef>
          </c:val>
          <c:smooth val="0"/>
          <c:extLst>
            <c:ext xmlns:c16="http://schemas.microsoft.com/office/drawing/2014/chart" uri="{C3380CC4-5D6E-409C-BE32-E72D297353CC}">
              <c16:uniqueId val="{00000006-29C3-4373-884B-0E515D0DCA46}"/>
            </c:ext>
          </c:extLst>
        </c:ser>
        <c:ser>
          <c:idx val="7"/>
          <c:order val="7"/>
          <c:tx>
            <c:v>Slovenia</c:v>
          </c:tx>
          <c:spPr>
            <a:ln w="28575" cap="rnd">
              <a:solidFill>
                <a:schemeClr val="accent2">
                  <a:lumMod val="60000"/>
                </a:schemeClr>
              </a:solidFill>
              <a:round/>
            </a:ln>
            <a:effectLst/>
          </c:spPr>
          <c:marker>
            <c:symbol val="none"/>
          </c:marker>
          <c:val>
            <c:numRef>
              <c:f>ЕСдогон!$K$53:$AH$53</c:f>
              <c:numCache>
                <c:formatCode>General</c:formatCode>
                <c:ptCount val="24"/>
                <c:pt idx="0">
                  <c:v>-0.35208858623091666</c:v>
                </c:pt>
                <c:pt idx="1">
                  <c:v>0.25744851370150323</c:v>
                </c:pt>
                <c:pt idx="2">
                  <c:v>0.24338357408791567</c:v>
                </c:pt>
                <c:pt idx="3">
                  <c:v>-0.53422677570713351</c:v>
                </c:pt>
                <c:pt idx="4">
                  <c:v>-3.0722792151509286</c:v>
                </c:pt>
                <c:pt idx="5">
                  <c:v>-2.6914491230241118</c:v>
                </c:pt>
                <c:pt idx="6">
                  <c:v>0.14993733959457092</c:v>
                </c:pt>
                <c:pt idx="7">
                  <c:v>1.0346476789273704</c:v>
                </c:pt>
                <c:pt idx="8">
                  <c:v>-0.72632503376526159</c:v>
                </c:pt>
                <c:pt idx="9">
                  <c:v>-2.5891909219146405</c:v>
                </c:pt>
                <c:pt idx="10">
                  <c:v>-1.8722328847686973</c:v>
                </c:pt>
                <c:pt idx="11">
                  <c:v>-1.7562703225515923</c:v>
                </c:pt>
                <c:pt idx="12">
                  <c:v>-4.187119588820809</c:v>
                </c:pt>
                <c:pt idx="13">
                  <c:v>-5.3003514905859532</c:v>
                </c:pt>
                <c:pt idx="14">
                  <c:v>-1.0656186053552628</c:v>
                </c:pt>
                <c:pt idx="15">
                  <c:v>-0.7444678104716006</c:v>
                </c:pt>
                <c:pt idx="16">
                  <c:v>-0.81888281701298893</c:v>
                </c:pt>
                <c:pt idx="17">
                  <c:v>1.320393641173105</c:v>
                </c:pt>
                <c:pt idx="18">
                  <c:v>3.31243362018138</c:v>
                </c:pt>
                <c:pt idx="19">
                  <c:v>5.1228959374899379</c:v>
                </c:pt>
                <c:pt idx="20">
                  <c:v>3.8176597359732174</c:v>
                </c:pt>
                <c:pt idx="21">
                  <c:v>4.8267621427692911</c:v>
                </c:pt>
                <c:pt idx="22">
                  <c:v>6.1661384639722616</c:v>
                </c:pt>
                <c:pt idx="23">
                  <c:v>5.6664807811469036</c:v>
                </c:pt>
              </c:numCache>
            </c:numRef>
          </c:val>
          <c:smooth val="0"/>
          <c:extLst>
            <c:ext xmlns:c16="http://schemas.microsoft.com/office/drawing/2014/chart" uri="{C3380CC4-5D6E-409C-BE32-E72D297353CC}">
              <c16:uniqueId val="{00000007-29C3-4373-884B-0E515D0DCA46}"/>
            </c:ext>
          </c:extLst>
        </c:ser>
        <c:ser>
          <c:idx val="8"/>
          <c:order val="8"/>
          <c:tx>
            <c:v>Lithuania</c:v>
          </c:tx>
          <c:spPr>
            <a:ln w="28575" cap="rnd">
              <a:solidFill>
                <a:schemeClr val="accent3">
                  <a:lumMod val="60000"/>
                </a:schemeClr>
              </a:solidFill>
              <a:round/>
            </a:ln>
            <a:effectLst/>
          </c:spPr>
          <c:marker>
            <c:symbol val="none"/>
          </c:marker>
          <c:val>
            <c:numRef>
              <c:f>ЕСдогон!$K$15:$AH$15</c:f>
              <c:numCache>
                <c:formatCode>General</c:formatCode>
                <c:ptCount val="24"/>
                <c:pt idx="0">
                  <c:v>-7.8056409091876775</c:v>
                </c:pt>
                <c:pt idx="1">
                  <c:v>-8.6177770408458247</c:v>
                </c:pt>
                <c:pt idx="2">
                  <c:v>-9.6967478568939249</c:v>
                </c:pt>
                <c:pt idx="3">
                  <c:v>-11.549562436773622</c:v>
                </c:pt>
                <c:pt idx="4">
                  <c:v>-10.88210340779875</c:v>
                </c:pt>
                <c:pt idx="5">
                  <c:v>-5.8487315285671162</c:v>
                </c:pt>
                <c:pt idx="6">
                  <c:v>-4.6812899449928569</c:v>
                </c:pt>
                <c:pt idx="7">
                  <c:v>-5.0474713016689599</c:v>
                </c:pt>
                <c:pt idx="8">
                  <c:v>-6.7988174258949945</c:v>
                </c:pt>
                <c:pt idx="9">
                  <c:v>-7.5834822407258837</c:v>
                </c:pt>
                <c:pt idx="10">
                  <c:v>-7.2270047651219542</c:v>
                </c:pt>
                <c:pt idx="11">
                  <c:v>-10.931515439333578</c:v>
                </c:pt>
                <c:pt idx="12">
                  <c:v>-15.515696000386653</c:v>
                </c:pt>
                <c:pt idx="13">
                  <c:v>-13.976034465743448</c:v>
                </c:pt>
                <c:pt idx="14">
                  <c:v>1.6358276996941565</c:v>
                </c:pt>
                <c:pt idx="15">
                  <c:v>-1.3134815950781797</c:v>
                </c:pt>
                <c:pt idx="16">
                  <c:v>-4.5320189876571595</c:v>
                </c:pt>
                <c:pt idx="17">
                  <c:v>-1.4389156995624766</c:v>
                </c:pt>
                <c:pt idx="18">
                  <c:v>0.84630733934130831</c:v>
                </c:pt>
                <c:pt idx="19">
                  <c:v>3.0912776635455086</c:v>
                </c:pt>
                <c:pt idx="20">
                  <c:v>-2.2792375883296163</c:v>
                </c:pt>
                <c:pt idx="21">
                  <c:v>-0.8021957509632317</c:v>
                </c:pt>
                <c:pt idx="22">
                  <c:v>0.97400540088483312</c:v>
                </c:pt>
                <c:pt idx="23">
                  <c:v>1.5348473033796095</c:v>
                </c:pt>
              </c:numCache>
            </c:numRef>
          </c:val>
          <c:smooth val="0"/>
          <c:extLst>
            <c:ext xmlns:c16="http://schemas.microsoft.com/office/drawing/2014/chart" uri="{C3380CC4-5D6E-409C-BE32-E72D297353CC}">
              <c16:uniqueId val="{00000008-29C3-4373-884B-0E515D0DCA46}"/>
            </c:ext>
          </c:extLst>
        </c:ser>
        <c:ser>
          <c:idx val="9"/>
          <c:order val="9"/>
          <c:tx>
            <c:v>Latvia</c:v>
          </c:tx>
          <c:spPr>
            <a:ln w="28575" cap="rnd">
              <a:solidFill>
                <a:schemeClr val="accent4">
                  <a:lumMod val="60000"/>
                </a:schemeClr>
              </a:solidFill>
              <a:round/>
            </a:ln>
            <a:effectLst/>
          </c:spPr>
          <c:marker>
            <c:symbol val="none"/>
          </c:marker>
          <c:val>
            <c:numRef>
              <c:f>ЕСдогон!$K$21:$AH$21</c:f>
              <c:numCache>
                <c:formatCode>General</c:formatCode>
                <c:ptCount val="24"/>
                <c:pt idx="0">
                  <c:v>-0.2792496705926179</c:v>
                </c:pt>
                <c:pt idx="1">
                  <c:v>-4.6864473495482271</c:v>
                </c:pt>
                <c:pt idx="2">
                  <c:v>-5.2874366736841791</c:v>
                </c:pt>
                <c:pt idx="3">
                  <c:v>-9.0523254103934523</c:v>
                </c:pt>
                <c:pt idx="4">
                  <c:v>-8.6855662476491258</c:v>
                </c:pt>
                <c:pt idx="5">
                  <c:v>-3.6628577621759786</c:v>
                </c:pt>
                <c:pt idx="6">
                  <c:v>-5.9957925129307048</c:v>
                </c:pt>
                <c:pt idx="7">
                  <c:v>-5.4698858739771472</c:v>
                </c:pt>
                <c:pt idx="8">
                  <c:v>-7.2223807357301704</c:v>
                </c:pt>
                <c:pt idx="9">
                  <c:v>-11.678279186770679</c:v>
                </c:pt>
                <c:pt idx="10">
                  <c:v>-11.744758006827126</c:v>
                </c:pt>
                <c:pt idx="11">
                  <c:v>-21.073028282087982</c:v>
                </c:pt>
                <c:pt idx="12">
                  <c:v>-20.801370320837261</c:v>
                </c:pt>
                <c:pt idx="13">
                  <c:v>-12.593386760521655</c:v>
                </c:pt>
                <c:pt idx="14">
                  <c:v>7.9045333543469276</c:v>
                </c:pt>
                <c:pt idx="15">
                  <c:v>2.0812158219172812</c:v>
                </c:pt>
                <c:pt idx="16">
                  <c:v>-3.1841223667163647</c:v>
                </c:pt>
                <c:pt idx="17">
                  <c:v>-3.6291324318464921</c:v>
                </c:pt>
                <c:pt idx="18">
                  <c:v>-2.7186474064834512</c:v>
                </c:pt>
                <c:pt idx="19">
                  <c:v>-1.7697285485295124</c:v>
                </c:pt>
                <c:pt idx="20">
                  <c:v>-0.48292938608242919</c:v>
                </c:pt>
                <c:pt idx="21">
                  <c:v>1.3611142668997065</c:v>
                </c:pt>
                <c:pt idx="22">
                  <c:v>-0.8065001948376489</c:v>
                </c:pt>
                <c:pt idx="23">
                  <c:v>-0.8493031642268013</c:v>
                </c:pt>
              </c:numCache>
            </c:numRef>
          </c:val>
          <c:smooth val="0"/>
          <c:extLst>
            <c:ext xmlns:c16="http://schemas.microsoft.com/office/drawing/2014/chart" uri="{C3380CC4-5D6E-409C-BE32-E72D297353CC}">
              <c16:uniqueId val="{00000009-29C3-4373-884B-0E515D0DCA46}"/>
            </c:ext>
          </c:extLst>
        </c:ser>
        <c:dLbls>
          <c:showLegendKey val="0"/>
          <c:showVal val="0"/>
          <c:showCatName val="0"/>
          <c:showSerName val="0"/>
          <c:showPercent val="0"/>
          <c:showBubbleSize val="0"/>
        </c:dLbls>
        <c:smooth val="0"/>
        <c:axId val="267056128"/>
        <c:axId val="187107008"/>
      </c:lineChart>
      <c:catAx>
        <c:axId val="2670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87107008"/>
        <c:crosses val="autoZero"/>
        <c:auto val="1"/>
        <c:lblAlgn val="ctr"/>
        <c:lblOffset val="100"/>
        <c:noMultiLvlLbl val="0"/>
      </c:catAx>
      <c:valAx>
        <c:axId val="18710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267056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кандидат!$B$54</c:f>
              <c:strCache>
                <c:ptCount val="1"/>
                <c:pt idx="0">
                  <c:v>Bosnia and Hercegovina</c:v>
                </c:pt>
              </c:strCache>
            </c:strRef>
          </c:tx>
          <c:spPr>
            <a:ln w="28575" cap="rnd">
              <a:solidFill>
                <a:schemeClr val="accent1"/>
              </a:solidFill>
              <a:round/>
            </a:ln>
            <a:effectLst/>
          </c:spPr>
          <c:marker>
            <c:symbol val="none"/>
          </c:marker>
          <c:cat>
            <c:strRef>
              <c:f>кандидат!$C$53:$W$53</c:f>
              <c:strCach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strCache>
            </c:strRef>
          </c:cat>
          <c:val>
            <c:numRef>
              <c:f>кандидат!$C$54:$W$54</c:f>
              <c:numCache>
                <c:formatCode>General</c:formatCode>
                <c:ptCount val="21"/>
                <c:pt idx="0">
                  <c:v>-8.383191500198885</c:v>
                </c:pt>
                <c:pt idx="1">
                  <c:v>-10.699012852746305</c:v>
                </c:pt>
                <c:pt idx="2">
                  <c:v>-7.186672071307691</c:v>
                </c:pt>
                <c:pt idx="3">
                  <c:v>-12.921133899915768</c:v>
                </c:pt>
                <c:pt idx="4">
                  <c:v>-17.901626990766779</c:v>
                </c:pt>
                <c:pt idx="5">
                  <c:v>-19.487097774358112</c:v>
                </c:pt>
                <c:pt idx="6">
                  <c:v>-15.470890207567534</c:v>
                </c:pt>
                <c:pt idx="7">
                  <c:v>-16.434160425878382</c:v>
                </c:pt>
                <c:pt idx="8">
                  <c:v>-7.7585250923470186</c:v>
                </c:pt>
                <c:pt idx="9">
                  <c:v>-9.1904081341900188</c:v>
                </c:pt>
                <c:pt idx="10">
                  <c:v>-13.832841066294401</c:v>
                </c:pt>
                <c:pt idx="11">
                  <c:v>-6.4452483343088884</c:v>
                </c:pt>
                <c:pt idx="12">
                  <c:v>-6.000301366701831</c:v>
                </c:pt>
                <c:pt idx="13">
                  <c:v>-9.4789501557681213</c:v>
                </c:pt>
                <c:pt idx="14">
                  <c:v>-8.6258934696427403</c:v>
                </c:pt>
                <c:pt idx="15">
                  <c:v>-5.3260354642090277</c:v>
                </c:pt>
                <c:pt idx="16">
                  <c:v>-7.3510129104347994</c:v>
                </c:pt>
                <c:pt idx="17">
                  <c:v>-5.2879879474066982</c:v>
                </c:pt>
                <c:pt idx="18">
                  <c:v>-4.6517414533779258</c:v>
                </c:pt>
                <c:pt idx="19">
                  <c:v>-4.706930938369962</c:v>
                </c:pt>
                <c:pt idx="20">
                  <c:v>-4.1895218903394902</c:v>
                </c:pt>
              </c:numCache>
            </c:numRef>
          </c:val>
          <c:smooth val="0"/>
          <c:extLst>
            <c:ext xmlns:c16="http://schemas.microsoft.com/office/drawing/2014/chart" uri="{C3380CC4-5D6E-409C-BE32-E72D297353CC}">
              <c16:uniqueId val="{00000000-6259-4788-860E-20082889DC92}"/>
            </c:ext>
          </c:extLst>
        </c:ser>
        <c:ser>
          <c:idx val="1"/>
          <c:order val="1"/>
          <c:tx>
            <c:strRef>
              <c:f>кандидат!$B$55</c:f>
              <c:strCache>
                <c:ptCount val="1"/>
                <c:pt idx="0">
                  <c:v>Kososvo</c:v>
                </c:pt>
              </c:strCache>
            </c:strRef>
          </c:tx>
          <c:spPr>
            <a:ln w="28575" cap="rnd">
              <a:solidFill>
                <a:schemeClr val="accent2"/>
              </a:solidFill>
              <a:round/>
            </a:ln>
            <a:effectLst/>
          </c:spPr>
          <c:marker>
            <c:symbol val="none"/>
          </c:marker>
          <c:cat>
            <c:strRef>
              <c:f>кандидат!$C$53:$W$53</c:f>
              <c:strCach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strCache>
            </c:strRef>
          </c:cat>
          <c:val>
            <c:numRef>
              <c:f>кандидат!$C$55:$W$55</c:f>
              <c:numCache>
                <c:formatCode>General</c:formatCode>
                <c:ptCount val="21"/>
                <c:pt idx="6">
                  <c:v>-7.2821005186435546</c:v>
                </c:pt>
                <c:pt idx="7">
                  <c:v>-8.4042642899719251</c:v>
                </c:pt>
                <c:pt idx="8">
                  <c:v>-7.3785879467999429</c:v>
                </c:pt>
                <c:pt idx="9">
                  <c:v>-10.422396406626291</c:v>
                </c:pt>
                <c:pt idx="10">
                  <c:v>-16.258090036585195</c:v>
                </c:pt>
                <c:pt idx="11">
                  <c:v>-9.2395974244030601</c:v>
                </c:pt>
                <c:pt idx="12">
                  <c:v>-11.620143062550021</c:v>
                </c:pt>
                <c:pt idx="13">
                  <c:v>-12.634367979879865</c:v>
                </c:pt>
                <c:pt idx="14">
                  <c:v>-5.8417041602191615</c:v>
                </c:pt>
                <c:pt idx="15">
                  <c:v>-3.4101530823690704</c:v>
                </c:pt>
                <c:pt idx="16">
                  <c:v>-6.7905585488570868</c:v>
                </c:pt>
                <c:pt idx="17">
                  <c:v>-8.499003628144024</c:v>
                </c:pt>
                <c:pt idx="18">
                  <c:v>-7.8965712730491635</c:v>
                </c:pt>
                <c:pt idx="19">
                  <c:v>-6.2181648275318686</c:v>
                </c:pt>
                <c:pt idx="20">
                  <c:v>-8.0300762272231268</c:v>
                </c:pt>
              </c:numCache>
            </c:numRef>
          </c:val>
          <c:smooth val="0"/>
          <c:extLst>
            <c:ext xmlns:c16="http://schemas.microsoft.com/office/drawing/2014/chart" uri="{C3380CC4-5D6E-409C-BE32-E72D297353CC}">
              <c16:uniqueId val="{00000001-6259-4788-860E-20082889DC92}"/>
            </c:ext>
          </c:extLst>
        </c:ser>
        <c:ser>
          <c:idx val="2"/>
          <c:order val="2"/>
          <c:tx>
            <c:strRef>
              <c:f>кандидат!$B$56</c:f>
              <c:strCache>
                <c:ptCount val="1"/>
                <c:pt idx="0">
                  <c:v>Albania</c:v>
                </c:pt>
              </c:strCache>
            </c:strRef>
          </c:tx>
          <c:spPr>
            <a:ln w="28575" cap="rnd">
              <a:solidFill>
                <a:schemeClr val="accent3"/>
              </a:solidFill>
              <a:round/>
            </a:ln>
            <a:effectLst/>
          </c:spPr>
          <c:marker>
            <c:symbol val="none"/>
          </c:marker>
          <c:cat>
            <c:strRef>
              <c:f>кандидат!$C$53:$W$53</c:f>
              <c:strCach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strCache>
            </c:strRef>
          </c:cat>
          <c:val>
            <c:numRef>
              <c:f>кандидат!$C$56:$W$56</c:f>
              <c:numCache>
                <c:formatCode>General</c:formatCode>
                <c:ptCount val="21"/>
                <c:pt idx="0">
                  <c:v>-2.5558066356568814</c:v>
                </c:pt>
                <c:pt idx="1">
                  <c:v>-4.8379277935544795</c:v>
                </c:pt>
                <c:pt idx="2">
                  <c:v>-4.4909209414009394</c:v>
                </c:pt>
                <c:pt idx="3">
                  <c:v>-5.5429496780727945</c:v>
                </c:pt>
                <c:pt idx="4">
                  <c:v>-9.3724338503619364</c:v>
                </c:pt>
                <c:pt idx="5">
                  <c:v>-7.249670457558123</c:v>
                </c:pt>
                <c:pt idx="6">
                  <c:v>-4.9817856557643703</c:v>
                </c:pt>
                <c:pt idx="7">
                  <c:v>-7.097242736542654</c:v>
                </c:pt>
                <c:pt idx="8">
                  <c:v>-7.5415768728043311</c:v>
                </c:pt>
                <c:pt idx="9">
                  <c:v>-10.778105776034696</c:v>
                </c:pt>
                <c:pt idx="10">
                  <c:v>-15.628528944074786</c:v>
                </c:pt>
                <c:pt idx="11">
                  <c:v>-15.380484534114988</c:v>
                </c:pt>
                <c:pt idx="12">
                  <c:v>-11.365840505197896</c:v>
                </c:pt>
                <c:pt idx="13">
                  <c:v>-12.932994675370251</c:v>
                </c:pt>
                <c:pt idx="14">
                  <c:v>-10.200217058629942</c:v>
                </c:pt>
                <c:pt idx="15">
                  <c:v>-9.2741468024829103</c:v>
                </c:pt>
                <c:pt idx="16">
                  <c:v>-10.775317315104965</c:v>
                </c:pt>
                <c:pt idx="17">
                  <c:v>-8.6048212398434725</c:v>
                </c:pt>
                <c:pt idx="18">
                  <c:v>-7.590728164859958</c:v>
                </c:pt>
                <c:pt idx="19">
                  <c:v>-7.5411381038839318</c:v>
                </c:pt>
                <c:pt idx="20">
                  <c:v>-6.6960924729651889</c:v>
                </c:pt>
              </c:numCache>
            </c:numRef>
          </c:val>
          <c:smooth val="0"/>
          <c:extLst>
            <c:ext xmlns:c16="http://schemas.microsoft.com/office/drawing/2014/chart" uri="{C3380CC4-5D6E-409C-BE32-E72D297353CC}">
              <c16:uniqueId val="{00000002-6259-4788-860E-20082889DC92}"/>
            </c:ext>
          </c:extLst>
        </c:ser>
        <c:ser>
          <c:idx val="3"/>
          <c:order val="3"/>
          <c:tx>
            <c:strRef>
              <c:f>кандидат!$B$57</c:f>
              <c:strCache>
                <c:ptCount val="1"/>
                <c:pt idx="0">
                  <c:v>Serbia</c:v>
                </c:pt>
              </c:strCache>
            </c:strRef>
          </c:tx>
          <c:spPr>
            <a:ln w="28575" cap="rnd">
              <a:solidFill>
                <a:schemeClr val="accent4"/>
              </a:solidFill>
              <a:round/>
            </a:ln>
            <a:effectLst/>
          </c:spPr>
          <c:marker>
            <c:symbol val="none"/>
          </c:marker>
          <c:cat>
            <c:strRef>
              <c:f>кандидат!$C$53:$W$53</c:f>
              <c:strCach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strCache>
            </c:strRef>
          </c:cat>
          <c:val>
            <c:numRef>
              <c:f>кандидат!$C$57:$W$57</c:f>
              <c:numCache>
                <c:formatCode>General</c:formatCode>
                <c:ptCount val="21"/>
                <c:pt idx="9">
                  <c:v>-17.428393099882875</c:v>
                </c:pt>
                <c:pt idx="10">
                  <c:v>-20.188440816925706</c:v>
                </c:pt>
                <c:pt idx="11">
                  <c:v>-6.1985422705411466</c:v>
                </c:pt>
                <c:pt idx="12">
                  <c:v>-6.4377755625997342</c:v>
                </c:pt>
                <c:pt idx="13">
                  <c:v>-10.329709536487572</c:v>
                </c:pt>
                <c:pt idx="14">
                  <c:v>-10.913528962896422</c:v>
                </c:pt>
                <c:pt idx="15">
                  <c:v>-5.7737662624445525</c:v>
                </c:pt>
                <c:pt idx="16">
                  <c:v>-5.5983074778219537</c:v>
                </c:pt>
                <c:pt idx="17">
                  <c:v>-3.4575415640211724</c:v>
                </c:pt>
                <c:pt idx="18">
                  <c:v>-2.9288987329593419</c:v>
                </c:pt>
                <c:pt idx="19">
                  <c:v>-5.2645261131960543</c:v>
                </c:pt>
                <c:pt idx="20">
                  <c:v>-5.2079047451050808</c:v>
                </c:pt>
              </c:numCache>
            </c:numRef>
          </c:val>
          <c:smooth val="0"/>
          <c:extLst>
            <c:ext xmlns:c16="http://schemas.microsoft.com/office/drawing/2014/chart" uri="{C3380CC4-5D6E-409C-BE32-E72D297353CC}">
              <c16:uniqueId val="{00000003-6259-4788-860E-20082889DC92}"/>
            </c:ext>
          </c:extLst>
        </c:ser>
        <c:ser>
          <c:idx val="4"/>
          <c:order val="4"/>
          <c:tx>
            <c:strRef>
              <c:f>кандидат!$B$58</c:f>
              <c:strCache>
                <c:ptCount val="1"/>
                <c:pt idx="0">
                  <c:v>North Macedonia </c:v>
                </c:pt>
              </c:strCache>
            </c:strRef>
          </c:tx>
          <c:spPr>
            <a:ln w="28575" cap="rnd">
              <a:solidFill>
                <a:schemeClr val="accent5"/>
              </a:solidFill>
              <a:round/>
            </a:ln>
            <a:effectLst/>
          </c:spPr>
          <c:marker>
            <c:symbol val="none"/>
          </c:marker>
          <c:cat>
            <c:strRef>
              <c:f>кандидат!$C$53:$W$53</c:f>
              <c:strCach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strCache>
            </c:strRef>
          </c:cat>
          <c:val>
            <c:numRef>
              <c:f>кандидат!$C$58:$W$58</c:f>
              <c:numCache>
                <c:formatCode>General</c:formatCode>
                <c:ptCount val="21"/>
                <c:pt idx="0">
                  <c:v>-7.45698031466224</c:v>
                </c:pt>
                <c:pt idx="1">
                  <c:v>-1.6969065261447152</c:v>
                </c:pt>
                <c:pt idx="2">
                  <c:v>-2.7330728255224268</c:v>
                </c:pt>
                <c:pt idx="3">
                  <c:v>-6.3443407306666408</c:v>
                </c:pt>
                <c:pt idx="4">
                  <c:v>-9.4256386698206232</c:v>
                </c:pt>
                <c:pt idx="5">
                  <c:v>-3.7503614743233706</c:v>
                </c:pt>
                <c:pt idx="6">
                  <c:v>-7.9470069173453677</c:v>
                </c:pt>
                <c:pt idx="7">
                  <c:v>-2.5453357877389093</c:v>
                </c:pt>
                <c:pt idx="8">
                  <c:v>-0.4160809074623405</c:v>
                </c:pt>
                <c:pt idx="9">
                  <c:v>-7.2662296432881632</c:v>
                </c:pt>
                <c:pt idx="10">
                  <c:v>-12.47075872400276</c:v>
                </c:pt>
                <c:pt idx="11">
                  <c:v>-6.483544443582125</c:v>
                </c:pt>
                <c:pt idx="12">
                  <c:v>-2.1079129072449536</c:v>
                </c:pt>
                <c:pt idx="13">
                  <c:v>-2.4936741099918578</c:v>
                </c:pt>
                <c:pt idx="14">
                  <c:v>-3.274787656240044</c:v>
                </c:pt>
                <c:pt idx="15">
                  <c:v>-1.6376388563259947</c:v>
                </c:pt>
                <c:pt idx="16">
                  <c:v>-0.6298760065215655</c:v>
                </c:pt>
                <c:pt idx="17">
                  <c:v>-1.9133782646078874</c:v>
                </c:pt>
                <c:pt idx="18">
                  <c:v>-2.902354610054716</c:v>
                </c:pt>
                <c:pt idx="19">
                  <c:v>-0.83014680490870707</c:v>
                </c:pt>
                <c:pt idx="20">
                  <c:v>-0.36604948947025456</c:v>
                </c:pt>
              </c:numCache>
            </c:numRef>
          </c:val>
          <c:smooth val="0"/>
          <c:extLst>
            <c:ext xmlns:c16="http://schemas.microsoft.com/office/drawing/2014/chart" uri="{C3380CC4-5D6E-409C-BE32-E72D297353CC}">
              <c16:uniqueId val="{00000004-6259-4788-860E-20082889DC92}"/>
            </c:ext>
          </c:extLst>
        </c:ser>
        <c:ser>
          <c:idx val="5"/>
          <c:order val="5"/>
          <c:tx>
            <c:strRef>
              <c:f>кандидат!$B$59</c:f>
              <c:strCache>
                <c:ptCount val="1"/>
                <c:pt idx="0">
                  <c:v>Montenegro</c:v>
                </c:pt>
              </c:strCache>
            </c:strRef>
          </c:tx>
          <c:spPr>
            <a:ln w="28575" cap="rnd">
              <a:solidFill>
                <a:schemeClr val="accent6"/>
              </a:solidFill>
              <a:round/>
            </a:ln>
            <a:effectLst/>
          </c:spPr>
          <c:marker>
            <c:symbol val="none"/>
          </c:marker>
          <c:cat>
            <c:strRef>
              <c:f>кандидат!$C$53:$W$53</c:f>
              <c:strCach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strCache>
            </c:strRef>
          </c:cat>
          <c:val>
            <c:numRef>
              <c:f>кандидат!$C$59:$W$59</c:f>
              <c:numCache>
                <c:formatCode>General</c:formatCode>
                <c:ptCount val="21"/>
                <c:pt idx="10">
                  <c:v>-27.655555294879186</c:v>
                </c:pt>
                <c:pt idx="11">
                  <c:v>-20.591418658693655</c:v>
                </c:pt>
                <c:pt idx="12">
                  <c:v>-14.645753661136393</c:v>
                </c:pt>
                <c:pt idx="13">
                  <c:v>-15.627750670804438</c:v>
                </c:pt>
                <c:pt idx="14">
                  <c:v>-11.454257269701772</c:v>
                </c:pt>
                <c:pt idx="15">
                  <c:v>-12.434169764237724</c:v>
                </c:pt>
                <c:pt idx="16">
                  <c:v>-10.921927641036612</c:v>
                </c:pt>
                <c:pt idx="17">
                  <c:v>-16.171763781189135</c:v>
                </c:pt>
                <c:pt idx="18">
                  <c:v>-15.701904953119882</c:v>
                </c:pt>
                <c:pt idx="19">
                  <c:v>-17.293171055590463</c:v>
                </c:pt>
                <c:pt idx="20">
                  <c:v>-0.30228288266838876</c:v>
                </c:pt>
              </c:numCache>
            </c:numRef>
          </c:val>
          <c:smooth val="0"/>
          <c:extLst>
            <c:ext xmlns:c16="http://schemas.microsoft.com/office/drawing/2014/chart" uri="{C3380CC4-5D6E-409C-BE32-E72D297353CC}">
              <c16:uniqueId val="{00000005-6259-4788-860E-20082889DC92}"/>
            </c:ext>
          </c:extLst>
        </c:ser>
        <c:dLbls>
          <c:showLegendKey val="0"/>
          <c:showVal val="0"/>
          <c:showCatName val="0"/>
          <c:showSerName val="0"/>
          <c:showPercent val="0"/>
          <c:showBubbleSize val="0"/>
        </c:dLbls>
        <c:smooth val="0"/>
        <c:axId val="267056640"/>
        <c:axId val="187107584"/>
      </c:lineChart>
      <c:catAx>
        <c:axId val="26705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87107584"/>
        <c:crosses val="autoZero"/>
        <c:auto val="1"/>
        <c:lblAlgn val="ctr"/>
        <c:lblOffset val="100"/>
        <c:noMultiLvlLbl val="0"/>
      </c:catAx>
      <c:valAx>
        <c:axId val="187107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267056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Montenegro</c:v>
          </c:tx>
          <c:marker>
            <c:symbol val="none"/>
          </c:marker>
          <c:cat>
            <c:strRef>
              <c:f>кандидат!$X$104:$AO$104</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кандидат!$X$105:$AO$105</c:f>
              <c:numCache>
                <c:formatCode>General</c:formatCode>
                <c:ptCount val="18"/>
                <c:pt idx="0">
                  <c:v>23.391970537206529</c:v>
                </c:pt>
                <c:pt idx="1">
                  <c:v>27.523394689241009</c:v>
                </c:pt>
                <c:pt idx="2">
                  <c:v>31.403083143743537</c:v>
                </c:pt>
                <c:pt idx="3">
                  <c:v>32.101911112357442</c:v>
                </c:pt>
                <c:pt idx="4">
                  <c:v>38.938339541240538</c:v>
                </c:pt>
                <c:pt idx="5">
                  <c:v>39.711191872999322</c:v>
                </c:pt>
                <c:pt idx="6">
                  <c:v>41.058824818844215</c:v>
                </c:pt>
                <c:pt idx="7">
                  <c:v>48.881035812499775</c:v>
                </c:pt>
                <c:pt idx="8">
                  <c:v>49.865152747784954</c:v>
                </c:pt>
                <c:pt idx="9">
                  <c:v>51.627338913224072</c:v>
                </c:pt>
                <c:pt idx="10">
                  <c:v>54.416160878039342</c:v>
                </c:pt>
                <c:pt idx="11">
                  <c:v>57.262514541365093</c:v>
                </c:pt>
                <c:pt idx="12">
                  <c:v>58.301802648883502</c:v>
                </c:pt>
                <c:pt idx="13">
                  <c:v>58.626185197255275</c:v>
                </c:pt>
                <c:pt idx="14">
                  <c:v>57.713630450088715</c:v>
                </c:pt>
                <c:pt idx="15">
                  <c:v>56.720741928762465</c:v>
                </c:pt>
                <c:pt idx="16">
                  <c:v>57.07941155773397</c:v>
                </c:pt>
                <c:pt idx="17">
                  <c:v>56.613328431131926</c:v>
                </c:pt>
              </c:numCache>
            </c:numRef>
          </c:val>
          <c:smooth val="0"/>
          <c:extLst>
            <c:ext xmlns:c16="http://schemas.microsoft.com/office/drawing/2014/chart" uri="{C3380CC4-5D6E-409C-BE32-E72D297353CC}">
              <c16:uniqueId val="{00000000-15FA-4E11-A0A9-C988520BF029}"/>
            </c:ext>
          </c:extLst>
        </c:ser>
        <c:ser>
          <c:idx val="1"/>
          <c:order val="1"/>
          <c:tx>
            <c:strRef>
              <c:f>кандидат!$V$106:$W$106</c:f>
              <c:strCache>
                <c:ptCount val="1"/>
                <c:pt idx="0">
                  <c:v>Serbia</c:v>
                </c:pt>
              </c:strCache>
            </c:strRef>
          </c:tx>
          <c:marker>
            <c:symbol val="none"/>
          </c:marker>
          <c:cat>
            <c:strRef>
              <c:f>кандидат!$X$104:$AO$104</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кандидат!$X$106:$AO$106</c:f>
              <c:numCache>
                <c:formatCode>General</c:formatCode>
                <c:ptCount val="18"/>
                <c:pt idx="1">
                  <c:v>7.4072979586916041</c:v>
                </c:pt>
                <c:pt idx="2">
                  <c:v>13.271305478740874</c:v>
                </c:pt>
                <c:pt idx="3">
                  <c:v>17.006168466201895</c:v>
                </c:pt>
                <c:pt idx="4">
                  <c:v>17.545129074806859</c:v>
                </c:pt>
                <c:pt idx="5">
                  <c:v>35.523239226614315</c:v>
                </c:pt>
                <c:pt idx="6">
                  <c:v>77.941928487572369</c:v>
                </c:pt>
                <c:pt idx="7">
                  <c:v>87.486498768742749</c:v>
                </c:pt>
                <c:pt idx="8">
                  <c:v>75.846252392125947</c:v>
                </c:pt>
                <c:pt idx="9">
                  <c:v>67.398003116710242</c:v>
                </c:pt>
                <c:pt idx="10">
                  <c:v>61.174189125702462</c:v>
                </c:pt>
              </c:numCache>
            </c:numRef>
          </c:val>
          <c:smooth val="0"/>
          <c:extLst>
            <c:ext xmlns:c16="http://schemas.microsoft.com/office/drawing/2014/chart" uri="{C3380CC4-5D6E-409C-BE32-E72D297353CC}">
              <c16:uniqueId val="{00000001-15FA-4E11-A0A9-C988520BF029}"/>
            </c:ext>
          </c:extLst>
        </c:ser>
        <c:ser>
          <c:idx val="2"/>
          <c:order val="2"/>
          <c:tx>
            <c:strRef>
              <c:f>кандидат!$V$107:$W$107</c:f>
              <c:strCache>
                <c:ptCount val="1"/>
                <c:pt idx="0">
                  <c:v>Kosovo</c:v>
                </c:pt>
              </c:strCache>
            </c:strRef>
          </c:tx>
          <c:marker>
            <c:symbol val="none"/>
          </c:marker>
          <c:cat>
            <c:strRef>
              <c:f>кандидат!$X$104:$AO$104</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кандидат!$X$107:$AO$107</c:f>
              <c:numCache>
                <c:formatCode>General</c:formatCode>
                <c:ptCount val="18"/>
                <c:pt idx="0">
                  <c:v>-1.569195540757897</c:v>
                </c:pt>
                <c:pt idx="1">
                  <c:v>-6.7540649529042387</c:v>
                </c:pt>
                <c:pt idx="2">
                  <c:v>-4.6039432821364894</c:v>
                </c:pt>
                <c:pt idx="3">
                  <c:v>5.48184117803335</c:v>
                </c:pt>
                <c:pt idx="4">
                  <c:v>9.7831881907995264</c:v>
                </c:pt>
                <c:pt idx="5">
                  <c:v>5.2715587515898639</c:v>
                </c:pt>
                <c:pt idx="6">
                  <c:v>1.139348541862653</c:v>
                </c:pt>
                <c:pt idx="7">
                  <c:v>8.0248533532502311</c:v>
                </c:pt>
                <c:pt idx="8">
                  <c:v>10.878343227835661</c:v>
                </c:pt>
                <c:pt idx="9">
                  <c:v>14.866007814629715</c:v>
                </c:pt>
                <c:pt idx="10">
                  <c:v>18.438951351239069</c:v>
                </c:pt>
                <c:pt idx="11">
                  <c:v>21.255033801814626</c:v>
                </c:pt>
                <c:pt idx="12">
                  <c:v>22.862218863815563</c:v>
                </c:pt>
                <c:pt idx="13">
                  <c:v>25.96455137853615</c:v>
                </c:pt>
                <c:pt idx="14">
                  <c:v>28.325191080499359</c:v>
                </c:pt>
                <c:pt idx="15">
                  <c:v>32.542128135967616</c:v>
                </c:pt>
                <c:pt idx="16">
                  <c:v>35.105438258024911</c:v>
                </c:pt>
                <c:pt idx="17">
                  <c:v>38.477868265351859</c:v>
                </c:pt>
              </c:numCache>
            </c:numRef>
          </c:val>
          <c:smooth val="0"/>
          <c:extLst>
            <c:ext xmlns:c16="http://schemas.microsoft.com/office/drawing/2014/chart" uri="{C3380CC4-5D6E-409C-BE32-E72D297353CC}">
              <c16:uniqueId val="{00000002-15FA-4E11-A0A9-C988520BF029}"/>
            </c:ext>
          </c:extLst>
        </c:ser>
        <c:ser>
          <c:idx val="3"/>
          <c:order val="3"/>
          <c:tx>
            <c:v>N.Macedonia</c:v>
          </c:tx>
          <c:marker>
            <c:symbol val="none"/>
          </c:marker>
          <c:cat>
            <c:strRef>
              <c:f>кандидат!$X$104:$AO$104</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кандидат!$X$108:$AO$108</c:f>
              <c:numCache>
                <c:formatCode>General</c:formatCode>
                <c:ptCount val="18"/>
                <c:pt idx="0">
                  <c:v>11.63938778016823</c:v>
                </c:pt>
                <c:pt idx="1">
                  <c:v>15.643454082086464</c:v>
                </c:pt>
                <c:pt idx="2">
                  <c:v>16.121201969898845</c:v>
                </c:pt>
                <c:pt idx="3">
                  <c:v>19.663455643977976</c:v>
                </c:pt>
                <c:pt idx="4">
                  <c:v>18.554839935872288</c:v>
                </c:pt>
                <c:pt idx="5">
                  <c:v>21.775171675875043</c:v>
                </c:pt>
                <c:pt idx="6">
                  <c:v>32.667505857775367</c:v>
                </c:pt>
                <c:pt idx="7">
                  <c:v>40.914193679650026</c:v>
                </c:pt>
                <c:pt idx="8">
                  <c:v>43.942942808052884</c:v>
                </c:pt>
                <c:pt idx="9">
                  <c:v>47.797089337170249</c:v>
                </c:pt>
                <c:pt idx="10">
                  <c:v>46.087051525282966</c:v>
                </c:pt>
                <c:pt idx="11">
                  <c:v>49.150524236527083</c:v>
                </c:pt>
                <c:pt idx="12">
                  <c:v>50.37057682986007</c:v>
                </c:pt>
                <c:pt idx="13">
                  <c:v>50.032058134257461</c:v>
                </c:pt>
                <c:pt idx="14">
                  <c:v>54.594040916790462</c:v>
                </c:pt>
                <c:pt idx="15">
                  <c:v>49.65910509469834</c:v>
                </c:pt>
                <c:pt idx="16">
                  <c:v>52.308642373623258</c:v>
                </c:pt>
                <c:pt idx="17">
                  <c:v>50.41318230865641</c:v>
                </c:pt>
              </c:numCache>
            </c:numRef>
          </c:val>
          <c:smooth val="0"/>
          <c:extLst>
            <c:ext xmlns:c16="http://schemas.microsoft.com/office/drawing/2014/chart" uri="{C3380CC4-5D6E-409C-BE32-E72D297353CC}">
              <c16:uniqueId val="{00000003-15FA-4E11-A0A9-C988520BF029}"/>
            </c:ext>
          </c:extLst>
        </c:ser>
        <c:ser>
          <c:idx val="4"/>
          <c:order val="4"/>
          <c:tx>
            <c:v>Albania</c:v>
          </c:tx>
          <c:marker>
            <c:symbol val="none"/>
          </c:marker>
          <c:cat>
            <c:strRef>
              <c:f>кандидат!$X$104:$AO$104</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кандидат!$X$109:$AO$109</c:f>
              <c:numCache>
                <c:formatCode>General</c:formatCode>
                <c:ptCount val="18"/>
                <c:pt idx="0">
                  <c:v>50.079364252648247</c:v>
                </c:pt>
                <c:pt idx="1">
                  <c:v>48.138301746815088</c:v>
                </c:pt>
                <c:pt idx="2">
                  <c:v>47.193346807021541</c:v>
                </c:pt>
                <c:pt idx="3">
                  <c:v>47.204097780603568</c:v>
                </c:pt>
                <c:pt idx="4">
                  <c:v>50.548175657981929</c:v>
                </c:pt>
                <c:pt idx="5">
                  <c:v>55.954636731424813</c:v>
                </c:pt>
                <c:pt idx="6">
                  <c:v>62.214679358364592</c:v>
                </c:pt>
                <c:pt idx="7">
                  <c:v>66.512318405017325</c:v>
                </c:pt>
                <c:pt idx="8">
                  <c:v>68.382270137564433</c:v>
                </c:pt>
                <c:pt idx="9">
                  <c:v>66.724869489085975</c:v>
                </c:pt>
                <c:pt idx="10">
                  <c:v>69.517830437723049</c:v>
                </c:pt>
                <c:pt idx="11">
                  <c:v>68.227508277510253</c:v>
                </c:pt>
                <c:pt idx="12">
                  <c:v>67.663632680293503</c:v>
                </c:pt>
                <c:pt idx="13">
                  <c:v>67.97473415334504</c:v>
                </c:pt>
                <c:pt idx="14">
                  <c:v>62.955932142419158</c:v>
                </c:pt>
                <c:pt idx="15">
                  <c:v>61.497951011868345</c:v>
                </c:pt>
                <c:pt idx="16">
                  <c:v>58.169989834207989</c:v>
                </c:pt>
                <c:pt idx="17">
                  <c:v>53.801622511368265</c:v>
                </c:pt>
              </c:numCache>
            </c:numRef>
          </c:val>
          <c:smooth val="0"/>
          <c:extLst>
            <c:ext xmlns:c16="http://schemas.microsoft.com/office/drawing/2014/chart" uri="{C3380CC4-5D6E-409C-BE32-E72D297353CC}">
              <c16:uniqueId val="{00000004-15FA-4E11-A0A9-C988520BF029}"/>
            </c:ext>
          </c:extLst>
        </c:ser>
        <c:ser>
          <c:idx val="5"/>
          <c:order val="5"/>
          <c:tx>
            <c:v>Euroarea</c:v>
          </c:tx>
          <c:spPr>
            <a:ln w="38100">
              <a:solidFill>
                <a:srgbClr val="FF0000">
                  <a:alpha val="90000"/>
                </a:srgbClr>
              </a:solidFill>
              <a:headEnd type="none" w="sm" len="sm"/>
              <a:tailEnd w="sm" len="med"/>
            </a:ln>
          </c:spPr>
          <c:marker>
            <c:symbol val="none"/>
          </c:marker>
          <c:val>
            <c:numRef>
              <c:f>кандидат!$W$110:$AO$110</c:f>
              <c:numCache>
                <c:formatCode>General</c:formatCode>
                <c:ptCount val="19"/>
                <c:pt idx="1">
                  <c:v>116.62096997694825</c:v>
                </c:pt>
                <c:pt idx="2">
                  <c:v>115.81261860890727</c:v>
                </c:pt>
                <c:pt idx="3">
                  <c:v>118.27874647894596</c:v>
                </c:pt>
                <c:pt idx="4">
                  <c:v>118.89168487399564</c:v>
                </c:pt>
                <c:pt idx="5">
                  <c:v>124.27600541871274</c:v>
                </c:pt>
                <c:pt idx="6">
                  <c:v>131.22041272552087</c:v>
                </c:pt>
                <c:pt idx="7">
                  <c:v>140.00011270517626</c:v>
                </c:pt>
                <c:pt idx="8">
                  <c:v>147.56349495266093</c:v>
                </c:pt>
                <c:pt idx="9">
                  <c:v>154.12337937511424</c:v>
                </c:pt>
                <c:pt idx="10">
                  <c:v>169.17366416682566</c:v>
                </c:pt>
                <c:pt idx="11">
                  <c:v>170.83362642151994</c:v>
                </c:pt>
                <c:pt idx="12">
                  <c:v>170.52247491237281</c:v>
                </c:pt>
                <c:pt idx="13">
                  <c:v>157.7448703011558</c:v>
                </c:pt>
                <c:pt idx="14">
                  <c:v>159.20293449389811</c:v>
                </c:pt>
                <c:pt idx="15">
                  <c:v>152.99385900230533</c:v>
                </c:pt>
                <c:pt idx="16">
                  <c:v>153.58186599103016</c:v>
                </c:pt>
                <c:pt idx="17">
                  <c:v>147.47352620284852</c:v>
                </c:pt>
                <c:pt idx="18">
                  <c:v>144.20045701207459</c:v>
                </c:pt>
              </c:numCache>
            </c:numRef>
          </c:val>
          <c:smooth val="0"/>
          <c:extLst>
            <c:ext xmlns:c16="http://schemas.microsoft.com/office/drawing/2014/chart" uri="{C3380CC4-5D6E-409C-BE32-E72D297353CC}">
              <c16:uniqueId val="{00000005-15FA-4E11-A0A9-C988520BF029}"/>
            </c:ext>
          </c:extLst>
        </c:ser>
        <c:dLbls>
          <c:showLegendKey val="0"/>
          <c:showVal val="0"/>
          <c:showCatName val="0"/>
          <c:showSerName val="0"/>
          <c:showPercent val="0"/>
          <c:showBubbleSize val="0"/>
        </c:dLbls>
        <c:smooth val="0"/>
        <c:axId val="269597696"/>
        <c:axId val="240577920"/>
      </c:lineChart>
      <c:catAx>
        <c:axId val="269597696"/>
        <c:scaling>
          <c:orientation val="minMax"/>
        </c:scaling>
        <c:delete val="0"/>
        <c:axPos val="b"/>
        <c:numFmt formatCode="General" sourceLinked="0"/>
        <c:majorTickMark val="out"/>
        <c:minorTickMark val="none"/>
        <c:tickLblPos val="nextTo"/>
        <c:crossAx val="240577920"/>
        <c:crosses val="autoZero"/>
        <c:auto val="1"/>
        <c:lblAlgn val="ctr"/>
        <c:lblOffset val="100"/>
        <c:noMultiLvlLbl val="0"/>
      </c:catAx>
      <c:valAx>
        <c:axId val="240577920"/>
        <c:scaling>
          <c:orientation val="minMax"/>
        </c:scaling>
        <c:delete val="0"/>
        <c:axPos val="l"/>
        <c:majorGridlines/>
        <c:numFmt formatCode="General" sourceLinked="1"/>
        <c:majorTickMark val="out"/>
        <c:minorTickMark val="none"/>
        <c:tickLblPos val="nextTo"/>
        <c:crossAx val="269597696"/>
        <c:crosses val="autoZero"/>
        <c:crossBetween val="between"/>
      </c:valAx>
    </c:plotArea>
    <c:legend>
      <c:legendPos val="b"/>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Bosnia and Herzegovina</c:v>
          </c:tx>
          <c:marker>
            <c:symbol val="none"/>
          </c:marker>
          <c:cat>
            <c:strRef>
              <c:f>кандидат!$Q$118:$AH$118</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кандидат!$Q$119:$AH$119</c:f>
              <c:numCache>
                <c:formatCode>General</c:formatCode>
                <c:ptCount val="18"/>
                <c:pt idx="0">
                  <c:v>34.686286000000003</c:v>
                </c:pt>
                <c:pt idx="1">
                  <c:v>35.230080999999998</c:v>
                </c:pt>
                <c:pt idx="2">
                  <c:v>31.198184000000001</c:v>
                </c:pt>
                <c:pt idx="3">
                  <c:v>27.635187999999999</c:v>
                </c:pt>
                <c:pt idx="4">
                  <c:v>25.486588000000001</c:v>
                </c:pt>
                <c:pt idx="5">
                  <c:v>25.515152</c:v>
                </c:pt>
                <c:pt idx="6">
                  <c:v>21.24532</c:v>
                </c:pt>
                <c:pt idx="7">
                  <c:v>18.709226000000001</c:v>
                </c:pt>
                <c:pt idx="8">
                  <c:v>30.885399</c:v>
                </c:pt>
                <c:pt idx="9">
                  <c:v>35.066603000000001</c:v>
                </c:pt>
                <c:pt idx="10">
                  <c:v>42.751652</c:v>
                </c:pt>
                <c:pt idx="11">
                  <c:v>43.13456</c:v>
                </c:pt>
                <c:pt idx="12">
                  <c:v>43.450403999999999</c:v>
                </c:pt>
                <c:pt idx="13">
                  <c:v>44.581853000000002</c:v>
                </c:pt>
                <c:pt idx="14">
                  <c:v>45.038280999999998</c:v>
                </c:pt>
                <c:pt idx="15">
                  <c:v>45.531112999999998</c:v>
                </c:pt>
                <c:pt idx="16">
                  <c:v>44.081496999999999</c:v>
                </c:pt>
                <c:pt idx="17">
                  <c:v>39.458854000000002</c:v>
                </c:pt>
              </c:numCache>
            </c:numRef>
          </c:val>
          <c:smooth val="0"/>
          <c:extLst>
            <c:ext xmlns:c16="http://schemas.microsoft.com/office/drawing/2014/chart" uri="{C3380CC4-5D6E-409C-BE32-E72D297353CC}">
              <c16:uniqueId val="{00000000-9CC2-47DF-8219-1CF1580D5B60}"/>
            </c:ext>
          </c:extLst>
        </c:ser>
        <c:ser>
          <c:idx val="1"/>
          <c:order val="1"/>
          <c:tx>
            <c:strRef>
              <c:f>кандидат!$P$120</c:f>
              <c:strCache>
                <c:ptCount val="1"/>
                <c:pt idx="0">
                  <c:v>Montenegro</c:v>
                </c:pt>
              </c:strCache>
            </c:strRef>
          </c:tx>
          <c:marker>
            <c:symbol val="none"/>
          </c:marker>
          <c:cat>
            <c:strRef>
              <c:f>кандидат!$Q$118:$AH$118</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кандидат!$Q$120:$AH$120</c:f>
              <c:numCache>
                <c:formatCode>General</c:formatCode>
                <c:ptCount val="18"/>
                <c:pt idx="2">
                  <c:v>76.708061000000001</c:v>
                </c:pt>
                <c:pt idx="3">
                  <c:v>40.897098999999997</c:v>
                </c:pt>
                <c:pt idx="4">
                  <c:v>45.371533999999997</c:v>
                </c:pt>
                <c:pt idx="5">
                  <c:v>38.568238999999998</c:v>
                </c:pt>
                <c:pt idx="6">
                  <c:v>36.691668999999997</c:v>
                </c:pt>
                <c:pt idx="7">
                  <c:v>31.757518000000001</c:v>
                </c:pt>
                <c:pt idx="8">
                  <c:v>34.184547000000002</c:v>
                </c:pt>
                <c:pt idx="9">
                  <c:v>43.688695000000003</c:v>
                </c:pt>
                <c:pt idx="10">
                  <c:v>45.006703999999999</c:v>
                </c:pt>
                <c:pt idx="11">
                  <c:v>48.571711000000001</c:v>
                </c:pt>
                <c:pt idx="12">
                  <c:v>56.869970000000002</c:v>
                </c:pt>
                <c:pt idx="13">
                  <c:v>58.653720999999997</c:v>
                </c:pt>
                <c:pt idx="14">
                  <c:v>63.359791000000001</c:v>
                </c:pt>
                <c:pt idx="15">
                  <c:v>68.758037000000002</c:v>
                </c:pt>
                <c:pt idx="16">
                  <c:v>66.386623</c:v>
                </c:pt>
                <c:pt idx="17">
                  <c:v>67.198560999999998</c:v>
                </c:pt>
              </c:numCache>
            </c:numRef>
          </c:val>
          <c:smooth val="0"/>
          <c:extLst>
            <c:ext xmlns:c16="http://schemas.microsoft.com/office/drawing/2014/chart" uri="{C3380CC4-5D6E-409C-BE32-E72D297353CC}">
              <c16:uniqueId val="{00000001-9CC2-47DF-8219-1CF1580D5B60}"/>
            </c:ext>
          </c:extLst>
        </c:ser>
        <c:ser>
          <c:idx val="2"/>
          <c:order val="2"/>
          <c:tx>
            <c:strRef>
              <c:f>кандидат!$P$121</c:f>
              <c:strCache>
                <c:ptCount val="1"/>
                <c:pt idx="0">
                  <c:v>Serbia </c:v>
                </c:pt>
              </c:strCache>
            </c:strRef>
          </c:tx>
          <c:marker>
            <c:symbol val="none"/>
          </c:marker>
          <c:cat>
            <c:strRef>
              <c:f>кандидат!$Q$118:$AH$118</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кандидат!$Q$121:$AH$121</c:f>
              <c:numCache>
                <c:formatCode>General</c:formatCode>
                <c:ptCount val="18"/>
                <c:pt idx="1">
                  <c:v>106.30484</c:v>
                </c:pt>
                <c:pt idx="2">
                  <c:v>76.120277000000002</c:v>
                </c:pt>
                <c:pt idx="3">
                  <c:v>71.758872999999994</c:v>
                </c:pt>
                <c:pt idx="4">
                  <c:v>62.178367999999999</c:v>
                </c:pt>
                <c:pt idx="5">
                  <c:v>54.109181</c:v>
                </c:pt>
                <c:pt idx="6">
                  <c:v>40.296815000000002</c:v>
                </c:pt>
                <c:pt idx="7">
                  <c:v>33.435989999999997</c:v>
                </c:pt>
                <c:pt idx="8">
                  <c:v>32.376691999999998</c:v>
                </c:pt>
                <c:pt idx="9">
                  <c:v>35.952351</c:v>
                </c:pt>
                <c:pt idx="10">
                  <c:v>43.679001</c:v>
                </c:pt>
                <c:pt idx="11">
                  <c:v>46.608814000000002</c:v>
                </c:pt>
                <c:pt idx="12">
                  <c:v>57.869549999999997</c:v>
                </c:pt>
                <c:pt idx="13">
                  <c:v>61.139871999999997</c:v>
                </c:pt>
                <c:pt idx="14">
                  <c:v>71.945481000000001</c:v>
                </c:pt>
                <c:pt idx="15">
                  <c:v>76.016445000000004</c:v>
                </c:pt>
                <c:pt idx="16">
                  <c:v>73.068916999999999</c:v>
                </c:pt>
                <c:pt idx="17">
                  <c:v>62.538226999999999</c:v>
                </c:pt>
              </c:numCache>
            </c:numRef>
          </c:val>
          <c:smooth val="0"/>
          <c:extLst>
            <c:ext xmlns:c16="http://schemas.microsoft.com/office/drawing/2014/chart" uri="{C3380CC4-5D6E-409C-BE32-E72D297353CC}">
              <c16:uniqueId val="{00000002-9CC2-47DF-8219-1CF1580D5B60}"/>
            </c:ext>
          </c:extLst>
        </c:ser>
        <c:ser>
          <c:idx val="3"/>
          <c:order val="3"/>
          <c:tx>
            <c:strRef>
              <c:f>кандидат!$P$122</c:f>
              <c:strCache>
                <c:ptCount val="1"/>
                <c:pt idx="0">
                  <c:v>N. Macedonia </c:v>
                </c:pt>
              </c:strCache>
            </c:strRef>
          </c:tx>
          <c:marker>
            <c:symbol val="none"/>
          </c:marker>
          <c:cat>
            <c:strRef>
              <c:f>кандидат!$Q$118:$AH$118</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кандидат!$Q$122:$AH$122</c:f>
              <c:numCache>
                <c:formatCode>General</c:formatCode>
                <c:ptCount val="18"/>
                <c:pt idx="0">
                  <c:v>45.560813000000003</c:v>
                </c:pt>
                <c:pt idx="1">
                  <c:v>45.214500000000001</c:v>
                </c:pt>
                <c:pt idx="2">
                  <c:v>40.464236</c:v>
                </c:pt>
                <c:pt idx="3">
                  <c:v>36.461255000000001</c:v>
                </c:pt>
                <c:pt idx="4">
                  <c:v>34.580016999999998</c:v>
                </c:pt>
                <c:pt idx="5">
                  <c:v>36.669089999999997</c:v>
                </c:pt>
                <c:pt idx="6">
                  <c:v>30.58568</c:v>
                </c:pt>
                <c:pt idx="7">
                  <c:v>23.531594999999999</c:v>
                </c:pt>
                <c:pt idx="8">
                  <c:v>20.641670999999999</c:v>
                </c:pt>
                <c:pt idx="9">
                  <c:v>23.565821</c:v>
                </c:pt>
                <c:pt idx="10">
                  <c:v>24.062033</c:v>
                </c:pt>
                <c:pt idx="11">
                  <c:v>27.728043</c:v>
                </c:pt>
                <c:pt idx="12">
                  <c:v>33.661898999999998</c:v>
                </c:pt>
                <c:pt idx="13">
                  <c:v>33.968969000000001</c:v>
                </c:pt>
                <c:pt idx="14">
                  <c:v>38.015265999999997</c:v>
                </c:pt>
                <c:pt idx="15">
                  <c:v>38.104250999999998</c:v>
                </c:pt>
                <c:pt idx="16">
                  <c:v>39.537768</c:v>
                </c:pt>
                <c:pt idx="17">
                  <c:v>39.254098999999997</c:v>
                </c:pt>
              </c:numCache>
            </c:numRef>
          </c:val>
          <c:smooth val="0"/>
          <c:extLst>
            <c:ext xmlns:c16="http://schemas.microsoft.com/office/drawing/2014/chart" uri="{C3380CC4-5D6E-409C-BE32-E72D297353CC}">
              <c16:uniqueId val="{00000003-9CC2-47DF-8219-1CF1580D5B60}"/>
            </c:ext>
          </c:extLst>
        </c:ser>
        <c:ser>
          <c:idx val="4"/>
          <c:order val="4"/>
          <c:tx>
            <c:strRef>
              <c:f>кандидат!$P$123</c:f>
              <c:strCache>
                <c:ptCount val="1"/>
                <c:pt idx="0">
                  <c:v>Kosovo</c:v>
                </c:pt>
              </c:strCache>
            </c:strRef>
          </c:tx>
          <c:marker>
            <c:symbol val="none"/>
          </c:marker>
          <c:cat>
            <c:strRef>
              <c:f>кандидат!$Q$118:$AH$118</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кандидат!$Q$123:$AH$123</c:f>
              <c:numCache>
                <c:formatCode>General</c:formatCode>
                <c:ptCount val="18"/>
                <c:pt idx="9">
                  <c:v>17.499168000000001</c:v>
                </c:pt>
                <c:pt idx="10">
                  <c:v>15.904413</c:v>
                </c:pt>
                <c:pt idx="11">
                  <c:v>13.947732999999999</c:v>
                </c:pt>
                <c:pt idx="12">
                  <c:v>15.992213</c:v>
                </c:pt>
                <c:pt idx="13">
                  <c:v>15.985423000000001</c:v>
                </c:pt>
                <c:pt idx="14">
                  <c:v>16.886693999999999</c:v>
                </c:pt>
                <c:pt idx="15">
                  <c:v>18.744716</c:v>
                </c:pt>
                <c:pt idx="16">
                  <c:v>19.434933999999998</c:v>
                </c:pt>
                <c:pt idx="17">
                  <c:v>21.18723</c:v>
                </c:pt>
              </c:numCache>
            </c:numRef>
          </c:val>
          <c:smooth val="0"/>
          <c:extLst>
            <c:ext xmlns:c16="http://schemas.microsoft.com/office/drawing/2014/chart" uri="{C3380CC4-5D6E-409C-BE32-E72D297353CC}">
              <c16:uniqueId val="{00000004-9CC2-47DF-8219-1CF1580D5B60}"/>
            </c:ext>
          </c:extLst>
        </c:ser>
        <c:ser>
          <c:idx val="5"/>
          <c:order val="5"/>
          <c:tx>
            <c:strRef>
              <c:f>кандидат!$P$124</c:f>
              <c:strCache>
                <c:ptCount val="1"/>
                <c:pt idx="0">
                  <c:v>Albania </c:v>
                </c:pt>
              </c:strCache>
            </c:strRef>
          </c:tx>
          <c:marker>
            <c:symbol val="none"/>
          </c:marker>
          <c:cat>
            <c:strRef>
              <c:f>кандидат!$Q$118:$AH$118</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кандидат!$Q$124:$AH$124</c:f>
              <c:numCache>
                <c:formatCode>General</c:formatCode>
                <c:ptCount val="18"/>
                <c:pt idx="0">
                  <c:v>63.768684</c:v>
                </c:pt>
                <c:pt idx="1">
                  <c:v>60.612782000000003</c:v>
                </c:pt>
                <c:pt idx="2">
                  <c:v>64.096915999999993</c:v>
                </c:pt>
                <c:pt idx="3">
                  <c:v>60.244562000000002</c:v>
                </c:pt>
                <c:pt idx="4">
                  <c:v>57.474271000000002</c:v>
                </c:pt>
                <c:pt idx="5">
                  <c:v>58.203358999999999</c:v>
                </c:pt>
                <c:pt idx="6">
                  <c:v>56.688105999999998</c:v>
                </c:pt>
                <c:pt idx="7">
                  <c:v>53.550303</c:v>
                </c:pt>
                <c:pt idx="8">
                  <c:v>55.139806</c:v>
                </c:pt>
                <c:pt idx="9">
                  <c:v>59.666482999999999</c:v>
                </c:pt>
                <c:pt idx="10">
                  <c:v>57.719552</c:v>
                </c:pt>
                <c:pt idx="11">
                  <c:v>59.412626000000003</c:v>
                </c:pt>
                <c:pt idx="12">
                  <c:v>62.144466999999999</c:v>
                </c:pt>
                <c:pt idx="13">
                  <c:v>70.391063000000003</c:v>
                </c:pt>
                <c:pt idx="14">
                  <c:v>71.9923</c:v>
                </c:pt>
                <c:pt idx="15">
                  <c:v>73.716335999999998</c:v>
                </c:pt>
                <c:pt idx="16">
                  <c:v>73.186648000000005</c:v>
                </c:pt>
                <c:pt idx="17">
                  <c:v>71.781754000000006</c:v>
                </c:pt>
              </c:numCache>
            </c:numRef>
          </c:val>
          <c:smooth val="0"/>
          <c:extLst>
            <c:ext xmlns:c16="http://schemas.microsoft.com/office/drawing/2014/chart" uri="{C3380CC4-5D6E-409C-BE32-E72D297353CC}">
              <c16:uniqueId val="{00000005-9CC2-47DF-8219-1CF1580D5B60}"/>
            </c:ext>
          </c:extLst>
        </c:ser>
        <c:dLbls>
          <c:showLegendKey val="0"/>
          <c:showVal val="0"/>
          <c:showCatName val="0"/>
          <c:showSerName val="0"/>
          <c:showPercent val="0"/>
          <c:showBubbleSize val="0"/>
        </c:dLbls>
        <c:smooth val="0"/>
        <c:axId val="269950976"/>
        <c:axId val="240581376"/>
      </c:lineChart>
      <c:catAx>
        <c:axId val="269950976"/>
        <c:scaling>
          <c:orientation val="minMax"/>
        </c:scaling>
        <c:delete val="0"/>
        <c:axPos val="b"/>
        <c:numFmt formatCode="General" sourceLinked="0"/>
        <c:majorTickMark val="out"/>
        <c:minorTickMark val="none"/>
        <c:tickLblPos val="nextTo"/>
        <c:crossAx val="240581376"/>
        <c:crosses val="autoZero"/>
        <c:auto val="1"/>
        <c:lblAlgn val="ctr"/>
        <c:lblOffset val="100"/>
        <c:noMultiLvlLbl val="0"/>
      </c:catAx>
      <c:valAx>
        <c:axId val="240581376"/>
        <c:scaling>
          <c:orientation val="minMax"/>
        </c:scaling>
        <c:delete val="0"/>
        <c:axPos val="l"/>
        <c:majorGridlines/>
        <c:numFmt formatCode="General" sourceLinked="1"/>
        <c:majorTickMark val="out"/>
        <c:minorTickMark val="none"/>
        <c:tickLblPos val="nextTo"/>
        <c:crossAx val="269950976"/>
        <c:crosses val="autoZero"/>
        <c:crossBetween val="between"/>
      </c:valAx>
    </c:plotArea>
    <c:legend>
      <c:legendPos val="b"/>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55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506450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1119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7212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89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246080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574978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1765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278504F-A551-4DE0-9316-4DCD1D8CC752}" type="datetimeFigureOut">
              <a:rPr lang="en-US" smtClean="0"/>
              <a:t>10/24/2019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9156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1BE4249-C0D0-4B06-8692-E8BB871AF643}" type="datetimeFigureOut">
              <a:rPr lang="en-US" smtClean="0"/>
              <a:t>10/24/2019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106345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90071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160EA64-D806-43AC-9DF2-F8C432F32B4C}" type="datetimeFigureOut">
              <a:rPr lang="en-US" smtClean="0"/>
              <a:t>10/24/2019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7A6979-0714-4377-B894-6BE4C2D6E202}"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09574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b="1" dirty="0"/>
              <a:t/>
            </a:r>
            <a:br>
              <a:rPr lang="en-GB" b="1" dirty="0"/>
            </a:br>
            <a:r>
              <a:rPr lang="bg-BG" sz="6000" b="1" dirty="0"/>
              <a:t>Macroeconomic Imbalances and Ca</a:t>
            </a:r>
            <a:r>
              <a:rPr lang="en-GB" sz="6000" b="1" dirty="0"/>
              <a:t>t</a:t>
            </a:r>
            <a:r>
              <a:rPr lang="bg-BG" sz="6000" b="1" dirty="0"/>
              <a:t>ching-up Growth of the </a:t>
            </a:r>
            <a:r>
              <a:rPr lang="bg-BG" sz="6000" b="1" dirty="0" err="1"/>
              <a:t>EU</a:t>
            </a:r>
            <a:r>
              <a:rPr lang="bg-BG" sz="6000" b="1" dirty="0"/>
              <a:t> </a:t>
            </a:r>
            <a:r>
              <a:rPr lang="en-US" sz="6000" b="1" dirty="0"/>
              <a:t>C</a:t>
            </a:r>
            <a:r>
              <a:rPr lang="bg-BG" sz="6000" b="1" dirty="0" err="1"/>
              <a:t>andidate</a:t>
            </a:r>
            <a:r>
              <a:rPr lang="bg-BG" sz="6000" b="1" dirty="0"/>
              <a:t> </a:t>
            </a:r>
            <a:r>
              <a:rPr lang="en-US" sz="6000" b="1" dirty="0"/>
              <a:t>C</a:t>
            </a:r>
            <a:r>
              <a:rPr lang="bg-BG" sz="6000" b="1" dirty="0" err="1"/>
              <a:t>ountries</a:t>
            </a:r>
            <a:r>
              <a:rPr lang="bg-BG" sz="6000" dirty="0"/>
              <a:t/>
            </a:r>
            <a:br>
              <a:rPr lang="bg-BG" sz="6000" dirty="0"/>
            </a:br>
            <a:endParaRPr lang="bg-BG" sz="6000" dirty="0"/>
          </a:p>
        </p:txBody>
      </p:sp>
      <p:sp>
        <p:nvSpPr>
          <p:cNvPr id="3" name="Subtitle 2"/>
          <p:cNvSpPr>
            <a:spLocks noGrp="1"/>
          </p:cNvSpPr>
          <p:nvPr>
            <p:ph type="subTitle" idx="1"/>
          </p:nvPr>
        </p:nvSpPr>
        <p:spPr/>
        <p:txBody>
          <a:bodyPr>
            <a:normAutofit/>
          </a:bodyPr>
          <a:lstStyle/>
          <a:p>
            <a:pPr algn="ctr"/>
            <a:r>
              <a:rPr lang="en-GB" b="1" dirty="0">
                <a:solidFill>
                  <a:schemeClr val="tx1"/>
                </a:solidFill>
              </a:rPr>
              <a:t>Professor, Dr. Daniela Bobeva</a:t>
            </a:r>
          </a:p>
          <a:p>
            <a:pPr algn="ctr"/>
            <a:r>
              <a:rPr lang="en-GB" b="1" dirty="0">
                <a:solidFill>
                  <a:schemeClr val="tx1"/>
                </a:solidFill>
              </a:rPr>
              <a:t>Bulgarian Academy of Sciences </a:t>
            </a:r>
            <a:endParaRPr lang="bg-BG" b="1" dirty="0">
              <a:solidFill>
                <a:schemeClr val="tx1"/>
              </a:solidFill>
            </a:endParaRPr>
          </a:p>
        </p:txBody>
      </p:sp>
    </p:spTree>
    <p:extLst>
      <p:ext uri="{BB962C8B-B14F-4D97-AF65-F5344CB8AC3E}">
        <p14:creationId xmlns:p14="http://schemas.microsoft.com/office/powerpoint/2010/main" val="71534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Foreign direct investment, net inflows (% of GDP)</a:t>
            </a:r>
            <a:endParaRPr lang="bg-BG"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3345232"/>
              </p:ext>
            </p:extLst>
          </p:nvPr>
        </p:nvGraphicFramePr>
        <p:xfrm>
          <a:off x="1096963" y="1846263"/>
          <a:ext cx="5049837" cy="4022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281751313"/>
              </p:ext>
            </p:extLst>
          </p:nvPr>
        </p:nvGraphicFramePr>
        <p:xfrm>
          <a:off x="6126480" y="1943100"/>
          <a:ext cx="4572000" cy="3568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2383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Macroeconomic Imbalances </a:t>
            </a:r>
            <a:endParaRPr lang="bg-BG" dirty="0"/>
          </a:p>
        </p:txBody>
      </p:sp>
    </p:spTree>
    <p:extLst>
      <p:ext uri="{BB962C8B-B14F-4D97-AF65-F5344CB8AC3E}">
        <p14:creationId xmlns:p14="http://schemas.microsoft.com/office/powerpoint/2010/main" val="232280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802641"/>
          </a:xfrm>
        </p:spPr>
        <p:txBody>
          <a:bodyPr>
            <a:normAutofit/>
          </a:bodyPr>
          <a:lstStyle/>
          <a:p>
            <a:r>
              <a:rPr lang="en-GB" sz="2000" dirty="0">
                <a:solidFill>
                  <a:srgbClr val="FFFF00"/>
                </a:solidFill>
              </a:rPr>
              <a:t>EU-10, Current account balance,  % of GDP</a:t>
            </a:r>
            <a:endParaRPr lang="bg-BG"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5691820"/>
              </p:ext>
            </p:extLst>
          </p:nvPr>
        </p:nvGraphicFramePr>
        <p:xfrm>
          <a:off x="4800600" y="1308100"/>
          <a:ext cx="6492875" cy="38481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half" idx="2"/>
          </p:nvPr>
        </p:nvSpPr>
        <p:spPr>
          <a:xfrm>
            <a:off x="457200" y="1498600"/>
            <a:ext cx="3200400" cy="4806604"/>
          </a:xfrm>
        </p:spPr>
        <p:txBody>
          <a:bodyPr>
            <a:normAutofit fontScale="92500" lnSpcReduction="10000"/>
          </a:bodyPr>
          <a:lstStyle/>
          <a:p>
            <a:pPr>
              <a:buFont typeface="Wingdings" panose="05000000000000000000" pitchFamily="2" charset="2"/>
              <a:buChar char="q"/>
            </a:pPr>
            <a:r>
              <a:rPr lang="en-GB" sz="1800" dirty="0"/>
              <a:t> Identical dynamics of current account balances </a:t>
            </a:r>
          </a:p>
          <a:p>
            <a:pPr>
              <a:buFont typeface="Wingdings" panose="05000000000000000000" pitchFamily="2" charset="2"/>
              <a:buChar char="q"/>
            </a:pPr>
            <a:r>
              <a:rPr lang="en-GB" sz="1800" dirty="0"/>
              <a:t> Before the crisis: Deficits enlarge since 2003 in all countries and reach historically highest levels.   </a:t>
            </a:r>
          </a:p>
          <a:p>
            <a:pPr>
              <a:buFont typeface="Wingdings" panose="05000000000000000000" pitchFamily="2" charset="2"/>
              <a:buChar char="q"/>
            </a:pPr>
            <a:r>
              <a:rPr lang="en-GB" sz="1800" dirty="0"/>
              <a:t> After the crisis: Relatively quick correction of current account deficits. Small deficits (Romania, Czech Republic, Poland, Latvia and Lithuania); small surpluses (Bulgaria, Estonia, Hungary). </a:t>
            </a:r>
          </a:p>
          <a:p>
            <a:pPr>
              <a:buFont typeface="Wingdings" panose="05000000000000000000" pitchFamily="2" charset="2"/>
              <a:buChar char="q"/>
            </a:pPr>
            <a:r>
              <a:rPr lang="en-GB" sz="1800" dirty="0"/>
              <a:t> The smaller the economy the larger the current account deficits: Bulgaria (-25.8% in 2007), Estonia (-15.8% in 2007), Lithuania (-15.5% in 2007), Latvia (-21.1% in 2006).</a:t>
            </a:r>
          </a:p>
          <a:p>
            <a:endParaRPr lang="bg-BG" dirty="0"/>
          </a:p>
        </p:txBody>
      </p:sp>
    </p:spTree>
    <p:extLst>
      <p:ext uri="{BB962C8B-B14F-4D97-AF65-F5344CB8AC3E}">
        <p14:creationId xmlns:p14="http://schemas.microsoft.com/office/powerpoint/2010/main" val="3052296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107441"/>
          </a:xfrm>
        </p:spPr>
        <p:txBody>
          <a:bodyPr>
            <a:normAutofit/>
          </a:bodyPr>
          <a:lstStyle/>
          <a:p>
            <a:r>
              <a:rPr lang="en-GB" sz="2000" dirty="0">
                <a:solidFill>
                  <a:srgbClr val="FFFF00"/>
                </a:solidFill>
              </a:rPr>
              <a:t>Current account deficits in candidate and potential candidate countries </a:t>
            </a:r>
            <a:endParaRPr lang="bg-BG"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738395"/>
              </p:ext>
            </p:extLst>
          </p:nvPr>
        </p:nvGraphicFramePr>
        <p:xfrm>
          <a:off x="4102100" y="1701800"/>
          <a:ext cx="8089900" cy="38735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half" idx="2"/>
          </p:nvPr>
        </p:nvSpPr>
        <p:spPr>
          <a:xfrm>
            <a:off x="567267" y="1803400"/>
            <a:ext cx="3302000" cy="4501804"/>
          </a:xfrm>
        </p:spPr>
        <p:txBody>
          <a:bodyPr>
            <a:normAutofit lnSpcReduction="10000"/>
          </a:bodyPr>
          <a:lstStyle/>
          <a:p>
            <a:pPr>
              <a:buFont typeface="Wingdings" panose="05000000000000000000" pitchFamily="2" charset="2"/>
              <a:buChar char="q"/>
            </a:pPr>
            <a:r>
              <a:rPr lang="en-GB" sz="1800" dirty="0"/>
              <a:t> Similar dynamics of current account balances</a:t>
            </a:r>
          </a:p>
          <a:p>
            <a:pPr>
              <a:buFont typeface="Wingdings" panose="05000000000000000000" pitchFamily="2" charset="2"/>
              <a:buChar char="q"/>
            </a:pPr>
            <a:r>
              <a:rPr lang="en-GB" sz="1800" dirty="0"/>
              <a:t> Persistent and excessive deficits before and after the crisis </a:t>
            </a:r>
          </a:p>
          <a:p>
            <a:pPr>
              <a:buFont typeface="Wingdings" panose="05000000000000000000" pitchFamily="2" charset="2"/>
              <a:buChar char="q"/>
            </a:pPr>
            <a:r>
              <a:rPr lang="en-GB" sz="1800" dirty="0"/>
              <a:t> Before the crisis: Highest levels of deficits in all countries  in 2008: Bosnia and Herzegovina -13.8%, Serbia -20.2%, Albania     -15.6%, Kosovo -16.3%, Montenegro -27.7%, North Macedonia -12.5%</a:t>
            </a:r>
          </a:p>
          <a:p>
            <a:pPr>
              <a:buFont typeface="Wingdings" panose="05000000000000000000" pitchFamily="2" charset="2"/>
              <a:buChar char="q"/>
            </a:pPr>
            <a:r>
              <a:rPr lang="en-GB" sz="1800" dirty="0"/>
              <a:t> Slower and smaller reduction of deficits in post-crisis period (no country in surplus) </a:t>
            </a:r>
          </a:p>
          <a:p>
            <a:pPr>
              <a:buFont typeface="Wingdings" panose="05000000000000000000" pitchFamily="2" charset="2"/>
              <a:buChar char="q"/>
            </a:pPr>
            <a:r>
              <a:rPr lang="en-GB" sz="1800" dirty="0"/>
              <a:t> More volatile current account deficits </a:t>
            </a:r>
            <a:endParaRPr lang="bg-BG" sz="1800" dirty="0"/>
          </a:p>
          <a:p>
            <a:endParaRPr lang="bg-BG" dirty="0"/>
          </a:p>
        </p:txBody>
      </p:sp>
    </p:spTree>
    <p:extLst>
      <p:ext uri="{BB962C8B-B14F-4D97-AF65-F5344CB8AC3E}">
        <p14:creationId xmlns:p14="http://schemas.microsoft.com/office/powerpoint/2010/main" val="3019422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Drivers of current account deficits </a:t>
            </a:r>
            <a:endParaRPr lang="bg-BG" sz="4000" dirty="0"/>
          </a:p>
        </p:txBody>
      </p:sp>
      <p:sp>
        <p:nvSpPr>
          <p:cNvPr id="3" name="Content Placeholder 2"/>
          <p:cNvSpPr>
            <a:spLocks noGrp="1"/>
          </p:cNvSpPr>
          <p:nvPr>
            <p:ph idx="1"/>
          </p:nvPr>
        </p:nvSpPr>
        <p:spPr>
          <a:xfrm>
            <a:off x="1097280" y="1938866"/>
            <a:ext cx="10058400" cy="3930227"/>
          </a:xfrm>
        </p:spPr>
        <p:txBody>
          <a:bodyPr/>
          <a:lstStyle/>
          <a:p>
            <a:pPr>
              <a:buFont typeface="Wingdings" panose="05000000000000000000" pitchFamily="2" charset="2"/>
              <a:buChar char="q"/>
            </a:pPr>
            <a:r>
              <a:rPr lang="en-GB" dirty="0"/>
              <a:t> Large FDI inflows </a:t>
            </a:r>
          </a:p>
          <a:p>
            <a:pPr>
              <a:buFont typeface="Wingdings" panose="05000000000000000000" pitchFamily="2" charset="2"/>
              <a:buChar char="q"/>
            </a:pPr>
            <a:r>
              <a:rPr lang="en-GB" dirty="0"/>
              <a:t> Strong relation FDI/Current account deficit in countries with higher FDI to GDP ratio (stronger relation between the FDI and current account deficit than that between the FDI and economic growth)</a:t>
            </a:r>
          </a:p>
          <a:p>
            <a:pPr>
              <a:buFont typeface="Wingdings" panose="05000000000000000000" pitchFamily="2" charset="2"/>
              <a:buChar char="q"/>
            </a:pPr>
            <a:r>
              <a:rPr lang="en-GB" dirty="0"/>
              <a:t> Substantial part of </a:t>
            </a:r>
            <a:r>
              <a:rPr lang="bg-BG" dirty="0"/>
              <a:t>capital inflows</a:t>
            </a:r>
            <a:r>
              <a:rPr lang="en-GB" dirty="0"/>
              <a:t> channelled </a:t>
            </a:r>
            <a:r>
              <a:rPr lang="bg-BG" dirty="0"/>
              <a:t>into real estate.</a:t>
            </a:r>
            <a:r>
              <a:rPr lang="en-GB" dirty="0"/>
              <a:t> (Moderate relation in G-10 countries; data limitations make it difficult to assess the impact for the candidate countries) </a:t>
            </a:r>
          </a:p>
          <a:p>
            <a:pPr>
              <a:buFont typeface="Wingdings" panose="05000000000000000000" pitchFamily="2" charset="2"/>
              <a:buChar char="q"/>
            </a:pPr>
            <a:r>
              <a:rPr lang="en-GB" dirty="0"/>
              <a:t> Credit growth (strong relation)</a:t>
            </a:r>
          </a:p>
          <a:p>
            <a:pPr>
              <a:buFont typeface="Wingdings" panose="05000000000000000000" pitchFamily="2" charset="2"/>
              <a:buChar char="q"/>
            </a:pPr>
            <a:r>
              <a:rPr lang="en-GB" dirty="0"/>
              <a:t> Incomes growth (moderate relation) </a:t>
            </a:r>
          </a:p>
          <a:p>
            <a:pPr marL="0" indent="0">
              <a:buNone/>
            </a:pPr>
            <a:endParaRPr lang="en-GB" dirty="0"/>
          </a:p>
          <a:p>
            <a:pPr>
              <a:buFont typeface="Wingdings" panose="05000000000000000000" pitchFamily="2" charset="2"/>
              <a:buChar char="q"/>
            </a:pPr>
            <a:endParaRPr lang="en-GB" dirty="0"/>
          </a:p>
          <a:p>
            <a:endParaRPr lang="bg-BG" dirty="0"/>
          </a:p>
          <a:p>
            <a:endParaRPr lang="bg-BG" dirty="0"/>
          </a:p>
        </p:txBody>
      </p:sp>
    </p:spTree>
    <p:extLst>
      <p:ext uri="{BB962C8B-B14F-4D97-AF65-F5344CB8AC3E}">
        <p14:creationId xmlns:p14="http://schemas.microsoft.com/office/powerpoint/2010/main" val="1597228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400" dirty="0"/>
              <a:t>Is current account excessively imbalanced in the catching-up economies?</a:t>
            </a:r>
            <a:r>
              <a:rPr lang="en-GB" dirty="0"/>
              <a:t> </a:t>
            </a:r>
            <a:endParaRPr lang="bg-BG" dirty="0"/>
          </a:p>
        </p:txBody>
      </p:sp>
      <p:sp>
        <p:nvSpPr>
          <p:cNvPr id="6" name="Content Placeholder 5"/>
          <p:cNvSpPr>
            <a:spLocks noGrp="1"/>
          </p:cNvSpPr>
          <p:nvPr>
            <p:ph idx="1"/>
          </p:nvPr>
        </p:nvSpPr>
        <p:spPr/>
        <p:txBody>
          <a:bodyPr>
            <a:normAutofit/>
          </a:bodyPr>
          <a:lstStyle/>
          <a:p>
            <a:pPr>
              <a:buFont typeface="Wingdings" panose="05000000000000000000" pitchFamily="2" charset="2"/>
              <a:buChar char="q"/>
            </a:pPr>
            <a:r>
              <a:rPr lang="en-GB" dirty="0"/>
              <a:t> Catching-up economies experienced before the crisis demand booms fuelled by large financial inflows (the G-10 countries as well as candidate countries borrow heavily from the EU), strong credit growth and moderate income growth</a:t>
            </a:r>
          </a:p>
          <a:p>
            <a:pPr>
              <a:buFont typeface="Wingdings" panose="05000000000000000000" pitchFamily="2" charset="2"/>
              <a:buChar char="q"/>
            </a:pPr>
            <a:r>
              <a:rPr lang="en-GB" dirty="0"/>
              <a:t> High current account deficits exposed those economies to sudden stop but did not produce </a:t>
            </a:r>
            <a:r>
              <a:rPr lang="bg-BG" dirty="0"/>
              <a:t>widespread distortions or market failures</a:t>
            </a:r>
            <a:r>
              <a:rPr lang="en-GB" dirty="0"/>
              <a:t> (if distortion defined </a:t>
            </a:r>
            <a:r>
              <a:rPr lang="bg-BG" dirty="0"/>
              <a:t>as </a:t>
            </a:r>
            <a:r>
              <a:rPr lang="en-GB" dirty="0"/>
              <a:t>substantial increase of </a:t>
            </a:r>
            <a:r>
              <a:rPr lang="bg-BG" dirty="0"/>
              <a:t>debt to GDP </a:t>
            </a:r>
            <a:r>
              <a:rPr lang="bg-BG" dirty="0" err="1"/>
              <a:t>ratio</a:t>
            </a:r>
            <a:r>
              <a:rPr lang="en-GB" dirty="0"/>
              <a:t>)</a:t>
            </a:r>
          </a:p>
          <a:p>
            <a:pPr>
              <a:buFont typeface="Wingdings" panose="05000000000000000000" pitchFamily="2" charset="2"/>
              <a:buChar char="q"/>
            </a:pPr>
            <a:r>
              <a:rPr lang="en-GB" dirty="0"/>
              <a:t> Current account deficits were broadly covered by FDI</a:t>
            </a:r>
          </a:p>
          <a:p>
            <a:pPr>
              <a:buFont typeface="Wingdings" panose="05000000000000000000" pitchFamily="2" charset="2"/>
              <a:buChar char="q"/>
            </a:pPr>
            <a:r>
              <a:rPr lang="en-GB" dirty="0"/>
              <a:t> EU catching-up economies: Large deficits before the crisis and around a balance after the crisis; Candidate and potential candidate countries: Persistent and volatile deficits </a:t>
            </a:r>
          </a:p>
          <a:p>
            <a:pPr>
              <a:buFont typeface="Wingdings" panose="05000000000000000000" pitchFamily="2" charset="2"/>
              <a:buChar char="q"/>
            </a:pPr>
            <a:r>
              <a:rPr lang="en-GB" dirty="0"/>
              <a:t> Current account deficits were reduced and self-corrected (no particular policies applied) rather quickly but on the expense of decreasing FDI and slowing economic growth   </a:t>
            </a:r>
          </a:p>
        </p:txBody>
      </p:sp>
    </p:spTree>
    <p:extLst>
      <p:ext uri="{BB962C8B-B14F-4D97-AF65-F5344CB8AC3E}">
        <p14:creationId xmlns:p14="http://schemas.microsoft.com/office/powerpoint/2010/main" val="388258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Current account deficits and economic growth </a:t>
            </a:r>
            <a:endParaRPr lang="bg-BG" sz="4000" dirty="0"/>
          </a:p>
        </p:txBody>
      </p:sp>
      <p:sp>
        <p:nvSpPr>
          <p:cNvPr id="3" name="Content Placeholder 2"/>
          <p:cNvSpPr>
            <a:spLocks noGrp="1"/>
          </p:cNvSpPr>
          <p:nvPr>
            <p:ph idx="1"/>
          </p:nvPr>
        </p:nvSpPr>
        <p:spPr>
          <a:xfrm>
            <a:off x="1097280" y="2175932"/>
            <a:ext cx="10058400" cy="3693161"/>
          </a:xfrm>
        </p:spPr>
        <p:txBody>
          <a:bodyPr/>
          <a:lstStyle/>
          <a:p>
            <a:pPr>
              <a:buFont typeface="Wingdings" panose="05000000000000000000" pitchFamily="2" charset="2"/>
              <a:buChar char="q"/>
            </a:pPr>
            <a:r>
              <a:rPr lang="en-GB" sz="2400" dirty="0"/>
              <a:t> </a:t>
            </a:r>
            <a:r>
              <a:rPr lang="en-GB" sz="2800" dirty="0"/>
              <a:t>Stronger relation between current account and economic growth before the crisis and within periods of high economic growth</a:t>
            </a:r>
          </a:p>
          <a:p>
            <a:pPr>
              <a:buFont typeface="Wingdings" panose="05000000000000000000" pitchFamily="2" charset="2"/>
              <a:buChar char="q"/>
            </a:pPr>
            <a:r>
              <a:rPr lang="en-GB" sz="2800" dirty="0"/>
              <a:t> Stronger relation between growth and current account deficits in the countries with higher current account deficits  </a:t>
            </a:r>
          </a:p>
          <a:p>
            <a:endParaRPr lang="bg-BG" dirty="0"/>
          </a:p>
        </p:txBody>
      </p:sp>
    </p:spTree>
    <p:extLst>
      <p:ext uri="{BB962C8B-B14F-4D97-AF65-F5344CB8AC3E}">
        <p14:creationId xmlns:p14="http://schemas.microsoft.com/office/powerpoint/2010/main" val="4147871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chemeClr val="tx1"/>
                </a:solidFill>
              </a:rPr>
              <a:t>Credit growth </a:t>
            </a:r>
            <a:r>
              <a:rPr lang="en-GB" dirty="0">
                <a:solidFill>
                  <a:schemeClr val="tx1"/>
                </a:solidFill>
              </a:rPr>
              <a:t/>
            </a:r>
            <a:br>
              <a:rPr lang="en-GB" dirty="0">
                <a:solidFill>
                  <a:schemeClr val="tx1"/>
                </a:solidFill>
              </a:rPr>
            </a:b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a:t> Credit to the economy and household rapidly increased in pre-crisis period due to the development of financial sector intermediation and high internal demand </a:t>
            </a:r>
          </a:p>
          <a:p>
            <a:pPr>
              <a:buFont typeface="Wingdings" panose="05000000000000000000" pitchFamily="2" charset="2"/>
              <a:buChar char="q"/>
            </a:pPr>
            <a:r>
              <a:rPr lang="en-GB" dirty="0"/>
              <a:t> Still large room for catching-up developed economies </a:t>
            </a:r>
          </a:p>
          <a:p>
            <a:pPr>
              <a:buFont typeface="Wingdings" panose="05000000000000000000" pitchFamily="2" charset="2"/>
              <a:buChar char="q"/>
            </a:pPr>
            <a:r>
              <a:rPr lang="en-GB" dirty="0"/>
              <a:t> Application of the new EU regulations for financial sector in the EU candidate and potential candidate countries contribute to the stability of the financial sector but the stressed financial institutions could hardly achieve financial sector development benchmarks</a:t>
            </a:r>
          </a:p>
          <a:p>
            <a:pPr>
              <a:buFont typeface="Wingdings" panose="05000000000000000000" pitchFamily="2" charset="2"/>
              <a:buChar char="q"/>
            </a:pPr>
            <a:r>
              <a:rPr lang="en-GB" dirty="0"/>
              <a:t> Historically highest levels of non-performing loans before the crisis and rapid reduction in the last years. In June 2019 non-performing loans from all the loans: Albania 11%, Bosnia and Herzegovina 8%, North Macedonia 5.1%, Kosovo 3.1%, Montenegro 4.7%, Serbia 6.4%</a:t>
            </a:r>
            <a:endParaRPr lang="bg-BG" dirty="0"/>
          </a:p>
          <a:p>
            <a:endParaRPr lang="en-US" dirty="0"/>
          </a:p>
        </p:txBody>
      </p:sp>
    </p:spTree>
    <p:extLst>
      <p:ext uri="{BB962C8B-B14F-4D97-AF65-F5344CB8AC3E}">
        <p14:creationId xmlns:p14="http://schemas.microsoft.com/office/powerpoint/2010/main" val="679182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973184"/>
          </a:xfrm>
        </p:spPr>
        <p:txBody>
          <a:bodyPr>
            <a:normAutofit fontScale="90000"/>
          </a:bodyPr>
          <a:lstStyle/>
          <a:p>
            <a:r>
              <a:rPr lang="en-US" sz="2400" dirty="0">
                <a:solidFill>
                  <a:srgbClr val="FFC000"/>
                </a:solidFill>
              </a:rPr>
              <a:t>Domestic credit provided by financial sector (% of GDP)</a:t>
            </a:r>
            <a:endParaRPr lang="en-US" sz="2400" dirty="0"/>
          </a:p>
        </p:txBody>
      </p:sp>
      <p:sp>
        <p:nvSpPr>
          <p:cNvPr id="4" name="Text Placeholder 3"/>
          <p:cNvSpPr>
            <a:spLocks noGrp="1"/>
          </p:cNvSpPr>
          <p:nvPr>
            <p:ph type="body" sz="half" idx="2"/>
          </p:nvPr>
        </p:nvSpPr>
        <p:spPr>
          <a:xfrm>
            <a:off x="457200" y="1690007"/>
            <a:ext cx="3200400" cy="4615197"/>
          </a:xfrm>
        </p:spPr>
        <p:txBody>
          <a:bodyPr/>
          <a:lstStyle/>
          <a:p>
            <a:pPr marL="285750" indent="-285750">
              <a:buFont typeface="Wingdings" panose="05000000000000000000" pitchFamily="2" charset="2"/>
              <a:buChar char="q"/>
            </a:pPr>
            <a:r>
              <a:rPr lang="en-US" sz="1800" dirty="0"/>
              <a:t>Before the crisis domestic credit grew fast (in average from 23.2% in  of GDP in 2002 to 53% of GDP in 2018) </a:t>
            </a:r>
          </a:p>
          <a:p>
            <a:pPr marL="285750" indent="-285750">
              <a:buFont typeface="Wingdings" panose="05000000000000000000" pitchFamily="2" charset="2"/>
              <a:buChar char="q"/>
            </a:pPr>
            <a:r>
              <a:rPr lang="en-US" sz="1800" dirty="0"/>
              <a:t>Deceleration of credit growth in the last four years (except Kosovo)</a:t>
            </a:r>
          </a:p>
          <a:p>
            <a:pPr marL="285750" indent="-285750">
              <a:buFont typeface="Wingdings" panose="05000000000000000000" pitchFamily="2" charset="2"/>
              <a:buChar char="q"/>
            </a:pPr>
            <a:r>
              <a:rPr lang="en-US" sz="1800" dirty="0"/>
              <a:t>Convergence of domestic credit to GDP ratios </a:t>
            </a:r>
          </a:p>
          <a:p>
            <a:pPr marL="285750" indent="-285750">
              <a:buFont typeface="Wingdings" panose="05000000000000000000" pitchFamily="2" charset="2"/>
              <a:buChar char="q"/>
            </a:pPr>
            <a:r>
              <a:rPr lang="en-US" sz="1800" dirty="0"/>
              <a:t>Large (and sustainable) difference between the Euro area domestic credit to GDP and that of the candidate countries  </a:t>
            </a:r>
          </a:p>
          <a:p>
            <a:pPr marL="285750" indent="-285750">
              <a:buFont typeface="Wingdings" panose="05000000000000000000" pitchFamily="2" charset="2"/>
              <a:buChar char="q"/>
            </a:pPr>
            <a:endParaRPr lang="en-US" dirty="0"/>
          </a:p>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1731088"/>
              </p:ext>
            </p:extLst>
          </p:nvPr>
        </p:nvGraphicFramePr>
        <p:xfrm>
          <a:off x="4196443" y="731838"/>
          <a:ext cx="7903027"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006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chemeClr val="tx1"/>
                </a:solidFill>
              </a:rPr>
              <a:t>Public debt </a:t>
            </a:r>
            <a:endParaRPr lang="en-US" sz="4000" dirty="0"/>
          </a:p>
        </p:txBody>
      </p:sp>
      <p:sp>
        <p:nvSpPr>
          <p:cNvPr id="3" name="Content Placeholder 2"/>
          <p:cNvSpPr>
            <a:spLocks noGrp="1"/>
          </p:cNvSpPr>
          <p:nvPr>
            <p:ph idx="1"/>
          </p:nvPr>
        </p:nvSpPr>
        <p:spPr>
          <a:xfrm>
            <a:off x="1097280" y="2175932"/>
            <a:ext cx="10058400" cy="3693161"/>
          </a:xfrm>
        </p:spPr>
        <p:txBody>
          <a:bodyPr/>
          <a:lstStyle/>
          <a:p>
            <a:pPr>
              <a:buFont typeface="Wingdings" panose="05000000000000000000" pitchFamily="2" charset="2"/>
              <a:buChar char="q"/>
            </a:pPr>
            <a:r>
              <a:rPr lang="bg-BG" dirty="0"/>
              <a:t> </a:t>
            </a:r>
            <a:r>
              <a:rPr lang="en-GB" sz="2400" dirty="0"/>
              <a:t>No excessive government debt imbalances experienced by the candidate and potential candidate countries  </a:t>
            </a:r>
            <a:endParaRPr lang="bg-BG" sz="2400" dirty="0"/>
          </a:p>
          <a:p>
            <a:pPr>
              <a:buFont typeface="Wingdings" panose="05000000000000000000" pitchFamily="2" charset="2"/>
              <a:buChar char="q"/>
            </a:pPr>
            <a:r>
              <a:rPr lang="en-GB" sz="2400" dirty="0"/>
              <a:t> Excessive public debt increase constrained by the monetary regimes in most of the candidate and potential candidate countries</a:t>
            </a:r>
          </a:p>
          <a:p>
            <a:pPr>
              <a:buFont typeface="Wingdings" panose="05000000000000000000" pitchFamily="2" charset="2"/>
              <a:buChar char="q"/>
            </a:pPr>
            <a:r>
              <a:rPr lang="en-GB" sz="2400" dirty="0"/>
              <a:t> In spite of significant macroeconomic imbalances, accumulated before the crisis, public debt remained in average around the 60% of GDP</a:t>
            </a:r>
            <a:endParaRPr lang="bg-BG" sz="2400" dirty="0"/>
          </a:p>
        </p:txBody>
      </p:sp>
    </p:spTree>
    <p:extLst>
      <p:ext uri="{BB962C8B-B14F-4D97-AF65-F5344CB8AC3E}">
        <p14:creationId xmlns:p14="http://schemas.microsoft.com/office/powerpoint/2010/main" val="124887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4000" dirty="0"/>
              <a:t>High growth without imbalances? </a:t>
            </a:r>
            <a:br>
              <a:rPr lang="en-GB" sz="4000" dirty="0"/>
            </a:br>
            <a:r>
              <a:rPr lang="en-GB" sz="4000" dirty="0"/>
              <a:t>Academic and political challenges</a:t>
            </a:r>
            <a:endParaRPr lang="en-US" sz="4000"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a:t> What macroeconomic imbalances mean?</a:t>
            </a:r>
          </a:p>
          <a:p>
            <a:pPr>
              <a:buFont typeface="Wingdings" panose="05000000000000000000" pitchFamily="2" charset="2"/>
              <a:buChar char="q"/>
            </a:pPr>
            <a:r>
              <a:rPr lang="en-GB" dirty="0"/>
              <a:t> Persistent or temporary macroeconomic imbalances?</a:t>
            </a:r>
          </a:p>
          <a:p>
            <a:pPr>
              <a:buFont typeface="Wingdings" panose="05000000000000000000" pitchFamily="2" charset="2"/>
              <a:buChar char="q"/>
            </a:pPr>
            <a:r>
              <a:rPr lang="en-GB" dirty="0"/>
              <a:t> Excessive or healthy macroeconomic imbalances?</a:t>
            </a:r>
            <a:endParaRPr lang="bg-BG" dirty="0"/>
          </a:p>
          <a:p>
            <a:pPr>
              <a:buFont typeface="Wingdings" panose="05000000000000000000" pitchFamily="2" charset="2"/>
              <a:buChar char="q"/>
            </a:pPr>
            <a:r>
              <a:rPr lang="bg-BG" dirty="0"/>
              <a:t> </a:t>
            </a:r>
            <a:r>
              <a:rPr lang="en-GB" dirty="0"/>
              <a:t>What drives imbalances? </a:t>
            </a:r>
          </a:p>
          <a:p>
            <a:pPr>
              <a:buFont typeface="Wingdings" panose="05000000000000000000" pitchFamily="2" charset="2"/>
              <a:buChar char="q"/>
            </a:pPr>
            <a:r>
              <a:rPr lang="en-GB" dirty="0"/>
              <a:t> Policy responses: encouraging growth or/and diminishing excessive imbalances? </a:t>
            </a:r>
          </a:p>
        </p:txBody>
      </p:sp>
    </p:spTree>
    <p:extLst>
      <p:ext uri="{BB962C8B-B14F-4D97-AF65-F5344CB8AC3E}">
        <p14:creationId xmlns:p14="http://schemas.microsoft.com/office/powerpoint/2010/main" val="2752860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735677"/>
          </a:xfrm>
        </p:spPr>
        <p:txBody>
          <a:bodyPr>
            <a:normAutofit/>
          </a:bodyPr>
          <a:lstStyle/>
          <a:p>
            <a:r>
              <a:rPr lang="en-US" sz="2400" dirty="0">
                <a:solidFill>
                  <a:srgbClr val="FFC000"/>
                </a:solidFill>
              </a:rPr>
              <a:t>General Government Debt (Percent of GDP)</a:t>
            </a:r>
          </a:p>
        </p:txBody>
      </p:sp>
      <p:sp>
        <p:nvSpPr>
          <p:cNvPr id="4" name="Text Placeholder 3"/>
          <p:cNvSpPr>
            <a:spLocks noGrp="1"/>
          </p:cNvSpPr>
          <p:nvPr>
            <p:ph type="body" sz="half" idx="2"/>
          </p:nvPr>
        </p:nvSpPr>
        <p:spPr>
          <a:xfrm>
            <a:off x="457200" y="1396538"/>
            <a:ext cx="3200400" cy="4908666"/>
          </a:xfrm>
        </p:spPr>
        <p:txBody>
          <a:bodyPr>
            <a:normAutofit/>
          </a:bodyPr>
          <a:lstStyle/>
          <a:p>
            <a:pPr marL="274320" indent="-274320">
              <a:buFont typeface="Wingdings" panose="05000000000000000000" pitchFamily="2" charset="2"/>
              <a:buChar char="q"/>
            </a:pPr>
            <a:r>
              <a:rPr lang="en-US" sz="2000" dirty="0"/>
              <a:t>Cyclical general government debt dynamics</a:t>
            </a:r>
          </a:p>
          <a:p>
            <a:pPr marL="274320" indent="-274320">
              <a:buFont typeface="Wingdings" panose="05000000000000000000" pitchFamily="2" charset="2"/>
              <a:buChar char="q"/>
            </a:pPr>
            <a:r>
              <a:rPr lang="en-US" sz="2000" dirty="0"/>
              <a:t>Reduction of public debt before the crisis and moderate increase in post-crisis period (slightly exceeding the pre-crisis levels) </a:t>
            </a:r>
          </a:p>
          <a:p>
            <a:pPr marL="274320" indent="-274320">
              <a:buFont typeface="Wingdings" panose="05000000000000000000" pitchFamily="2" charset="2"/>
              <a:buChar char="q"/>
            </a:pPr>
            <a:r>
              <a:rPr lang="en-US" sz="2000" dirty="0"/>
              <a:t>Relatively low level of public debt and large discrepancies between the countries: Kosovo around 21.2% (2017), Bosnia and Herzegovina 39.5%, Albania 71.8%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41120078"/>
              </p:ext>
            </p:extLst>
          </p:nvPr>
        </p:nvGraphicFramePr>
        <p:xfrm>
          <a:off x="4172989" y="731838"/>
          <a:ext cx="8019011"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5965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chemeClr val="tx1"/>
                </a:solidFill>
              </a:rPr>
              <a:t>Inflation</a:t>
            </a:r>
            <a:endParaRPr lang="en-US" sz="4000" dirty="0"/>
          </a:p>
        </p:txBody>
      </p:sp>
      <p:sp>
        <p:nvSpPr>
          <p:cNvPr id="3" name="Content Placeholder 2"/>
          <p:cNvSpPr>
            <a:spLocks noGrp="1"/>
          </p:cNvSpPr>
          <p:nvPr>
            <p:ph idx="1"/>
          </p:nvPr>
        </p:nvSpPr>
        <p:spPr>
          <a:xfrm>
            <a:off x="1097280" y="1981200"/>
            <a:ext cx="10058400" cy="3887894"/>
          </a:xfrm>
        </p:spPr>
        <p:txBody>
          <a:bodyPr/>
          <a:lstStyle/>
          <a:p>
            <a:pPr>
              <a:buFont typeface="Wingdings" panose="05000000000000000000" pitchFamily="2" charset="2"/>
              <a:buChar char="q"/>
            </a:pPr>
            <a:r>
              <a:rPr lang="en-US" sz="2400" dirty="0"/>
              <a:t> The theory suggests that transition and emerging economies </a:t>
            </a:r>
            <a:r>
              <a:rPr lang="en-GB" sz="2400" dirty="0"/>
              <a:t>are exposed to</a:t>
            </a:r>
            <a:r>
              <a:rPr lang="en-US" sz="2400" dirty="0"/>
              <a:t> high inflation</a:t>
            </a:r>
          </a:p>
          <a:p>
            <a:pPr>
              <a:buFont typeface="Wingdings" panose="05000000000000000000" pitchFamily="2" charset="2"/>
              <a:buChar char="q"/>
            </a:pPr>
            <a:r>
              <a:rPr lang="en-US" sz="2400" dirty="0"/>
              <a:t> Fixed exchange rate regimes are believed to live in higher inflation environment </a:t>
            </a:r>
          </a:p>
          <a:p>
            <a:pPr>
              <a:buFont typeface="Wingdings" panose="05000000000000000000" pitchFamily="2" charset="2"/>
              <a:buChar char="q"/>
            </a:pPr>
            <a:r>
              <a:rPr lang="en-US" sz="2400" dirty="0"/>
              <a:t> Small open economies are vulnerable to external price shocks </a:t>
            </a:r>
          </a:p>
          <a:p>
            <a:pPr>
              <a:buFont typeface="Wingdings" panose="05000000000000000000" pitchFamily="2" charset="2"/>
              <a:buChar char="q"/>
            </a:pPr>
            <a:r>
              <a:rPr lang="en-US" sz="2400" dirty="0"/>
              <a:t> Highly volatile inflation in the last 15 years in candidate and potential candidate countries </a:t>
            </a:r>
          </a:p>
          <a:p>
            <a:pPr>
              <a:buFont typeface="Wingdings" panose="05000000000000000000" pitchFamily="2" charset="2"/>
              <a:buChar char="q"/>
            </a:pPr>
            <a:r>
              <a:rPr lang="en-US" sz="2400" dirty="0"/>
              <a:t> Higher economic growth occurred in high inflation environment </a:t>
            </a:r>
          </a:p>
          <a:p>
            <a:pPr marL="0" indent="0">
              <a:buNone/>
            </a:pPr>
            <a:endParaRPr lang="en-US" dirty="0"/>
          </a:p>
        </p:txBody>
      </p:sp>
    </p:spTree>
    <p:extLst>
      <p:ext uri="{BB962C8B-B14F-4D97-AF65-F5344CB8AC3E}">
        <p14:creationId xmlns:p14="http://schemas.microsoft.com/office/powerpoint/2010/main" val="1313688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973184"/>
          </a:xfrm>
        </p:spPr>
        <p:txBody>
          <a:bodyPr>
            <a:normAutofit/>
          </a:bodyPr>
          <a:lstStyle/>
          <a:p>
            <a:r>
              <a:rPr lang="en-US" sz="2400" dirty="0">
                <a:solidFill>
                  <a:srgbClr val="FFC000"/>
                </a:solidFill>
              </a:rPr>
              <a:t>Inflation, consumer prices (annual %)</a:t>
            </a:r>
          </a:p>
        </p:txBody>
      </p:sp>
      <p:sp>
        <p:nvSpPr>
          <p:cNvPr id="4" name="Text Placeholder 3"/>
          <p:cNvSpPr>
            <a:spLocks noGrp="1"/>
          </p:cNvSpPr>
          <p:nvPr>
            <p:ph type="body" sz="half" idx="2"/>
          </p:nvPr>
        </p:nvSpPr>
        <p:spPr>
          <a:xfrm>
            <a:off x="457200" y="1803400"/>
            <a:ext cx="3200400" cy="4501804"/>
          </a:xfrm>
        </p:spPr>
        <p:txBody>
          <a:bodyPr>
            <a:normAutofit/>
          </a:bodyPr>
          <a:lstStyle/>
          <a:p>
            <a:pPr marL="285750" indent="-285750">
              <a:buFont typeface="Wingdings" panose="05000000000000000000" pitchFamily="2" charset="2"/>
              <a:buChar char="q"/>
            </a:pPr>
            <a:r>
              <a:rPr lang="en-US" sz="2400" dirty="0"/>
              <a:t>Hyper inflation in the pre-crisis period </a:t>
            </a:r>
          </a:p>
          <a:p>
            <a:pPr marL="285750" indent="-285750">
              <a:buFont typeface="Wingdings" panose="05000000000000000000" pitchFamily="2" charset="2"/>
              <a:buChar char="q"/>
            </a:pPr>
            <a:r>
              <a:rPr lang="en-US" sz="2400" dirty="0"/>
              <a:t>Disinflation during crisis</a:t>
            </a:r>
          </a:p>
          <a:p>
            <a:pPr marL="285750" indent="-285750">
              <a:buFont typeface="Wingdings" panose="05000000000000000000" pitchFamily="2" charset="2"/>
              <a:buChar char="q"/>
            </a:pPr>
            <a:r>
              <a:rPr lang="en-US" sz="2400" dirty="0"/>
              <a:t>Moderate inflation in the last three years </a:t>
            </a:r>
          </a:p>
          <a:p>
            <a:pPr marL="285750" indent="-285750">
              <a:buFont typeface="Wingdings" panose="05000000000000000000" pitchFamily="2" charset="2"/>
              <a:buChar char="q"/>
            </a:pPr>
            <a:r>
              <a:rPr lang="en-US" sz="2400" dirty="0"/>
              <a:t>Higher than the Euro area average inflation but there is tendency of a convergence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8098293"/>
              </p:ext>
            </p:extLst>
          </p:nvPr>
        </p:nvGraphicFramePr>
        <p:xfrm>
          <a:off x="4180114" y="731838"/>
          <a:ext cx="8011886"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2801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4000" dirty="0"/>
              <a:t>Conclusions</a:t>
            </a:r>
            <a:r>
              <a:rPr lang="en-GB" dirty="0"/>
              <a:t> </a:t>
            </a:r>
            <a:endParaRPr lang="bg-BG" dirty="0"/>
          </a:p>
        </p:txBody>
      </p:sp>
      <p:sp>
        <p:nvSpPr>
          <p:cNvPr id="3" name="Content Placeholder 2"/>
          <p:cNvSpPr>
            <a:spLocks noGrp="1"/>
          </p:cNvSpPr>
          <p:nvPr>
            <p:ph idx="1"/>
          </p:nvPr>
        </p:nvSpPr>
        <p:spPr>
          <a:xfrm>
            <a:off x="1097280" y="1981199"/>
            <a:ext cx="10058400" cy="4080933"/>
          </a:xfrm>
        </p:spPr>
        <p:txBody>
          <a:bodyPr/>
          <a:lstStyle/>
          <a:p>
            <a:pPr>
              <a:buFont typeface="Wingdings" panose="05000000000000000000" pitchFamily="2" charset="2"/>
              <a:buChar char="q"/>
            </a:pPr>
            <a:r>
              <a:rPr lang="en-GB" dirty="0"/>
              <a:t> Macroeconomic imbalances accumulated before the crisis were driven by the very fast catching-up process but those economies got closer to their EU peer economies </a:t>
            </a:r>
          </a:p>
          <a:p>
            <a:pPr>
              <a:buFont typeface="Wingdings" panose="05000000000000000000" pitchFamily="2" charset="2"/>
              <a:buChar char="q"/>
            </a:pPr>
            <a:r>
              <a:rPr lang="en-GB" dirty="0"/>
              <a:t> Factors that has driven the high economic growth have contributed to the widening of major macroeconomic imbalances</a:t>
            </a:r>
          </a:p>
          <a:p>
            <a:pPr>
              <a:buFont typeface="Wingdings" panose="05000000000000000000" pitchFamily="2" charset="2"/>
              <a:buChar char="q"/>
            </a:pPr>
            <a:r>
              <a:rPr lang="en-GB" dirty="0"/>
              <a:t> Obvious and sustainable reduction of the main macroeconomic imbalances after the crisis</a:t>
            </a:r>
          </a:p>
          <a:p>
            <a:pPr>
              <a:buFont typeface="Wingdings" panose="05000000000000000000" pitchFamily="2" charset="2"/>
              <a:buChar char="q"/>
            </a:pPr>
            <a:r>
              <a:rPr lang="en-GB" dirty="0"/>
              <a:t> New </a:t>
            </a:r>
            <a:r>
              <a:rPr lang="en-GB" dirty="0">
                <a:solidFill>
                  <a:srgbClr val="FF0000"/>
                </a:solidFill>
              </a:rPr>
              <a:t>balanced model of growth</a:t>
            </a:r>
            <a:r>
              <a:rPr lang="en-GB" dirty="0"/>
              <a:t>: low inflation, low current account deficits, low public debt</a:t>
            </a:r>
          </a:p>
          <a:p>
            <a:pPr>
              <a:buFont typeface="Wingdings" panose="05000000000000000000" pitchFamily="2" charset="2"/>
              <a:buChar char="q"/>
            </a:pPr>
            <a:r>
              <a:rPr lang="en-GB" dirty="0"/>
              <a:t> Potentially disruptive imbalances: most of them outside macroeconomic conventional thinking </a:t>
            </a:r>
          </a:p>
          <a:p>
            <a:pPr>
              <a:buFont typeface="Wingdings" panose="05000000000000000000" pitchFamily="2" charset="2"/>
              <a:buChar char="q"/>
            </a:pPr>
            <a:r>
              <a:rPr lang="en-GB" dirty="0"/>
              <a:t> Potentially disruptive </a:t>
            </a:r>
            <a:r>
              <a:rPr lang="en-US" dirty="0"/>
              <a:t>“</a:t>
            </a:r>
            <a:r>
              <a:rPr lang="en-GB" dirty="0"/>
              <a:t>balances</a:t>
            </a:r>
            <a:r>
              <a:rPr lang="bg-BG" dirty="0"/>
              <a:t>“</a:t>
            </a:r>
            <a:r>
              <a:rPr lang="en-GB" dirty="0"/>
              <a:t>: slow economic growth, slow credit growth to corporate sector, small FDI inflows, limited borrowing</a:t>
            </a:r>
          </a:p>
        </p:txBody>
      </p:sp>
    </p:spTree>
    <p:extLst>
      <p:ext uri="{BB962C8B-B14F-4D97-AF65-F5344CB8AC3E}">
        <p14:creationId xmlns:p14="http://schemas.microsoft.com/office/powerpoint/2010/main" val="1299827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4000" dirty="0"/>
              <a:t>Conclusions</a:t>
            </a:r>
            <a:endParaRPr lang="bg-BG" sz="4000" dirty="0"/>
          </a:p>
        </p:txBody>
      </p:sp>
      <p:sp>
        <p:nvSpPr>
          <p:cNvPr id="3" name="Content Placeholder 2"/>
          <p:cNvSpPr>
            <a:spLocks noGrp="1"/>
          </p:cNvSpPr>
          <p:nvPr>
            <p:ph idx="1"/>
          </p:nvPr>
        </p:nvSpPr>
        <p:spPr>
          <a:xfrm>
            <a:off x="1097280" y="1998132"/>
            <a:ext cx="10058400" cy="3870961"/>
          </a:xfrm>
        </p:spPr>
        <p:txBody>
          <a:bodyPr>
            <a:normAutofit/>
          </a:bodyPr>
          <a:lstStyle/>
          <a:p>
            <a:pPr>
              <a:buFont typeface="Wingdings" panose="05000000000000000000" pitchFamily="2" charset="2"/>
              <a:buChar char="§"/>
            </a:pPr>
            <a:r>
              <a:rPr lang="en-GB" dirty="0"/>
              <a:t> Before the crisis the EU and EU candidate catching-up economies exhibit a highly imbalanced economic growth and speedy convergence.</a:t>
            </a:r>
          </a:p>
          <a:p>
            <a:pPr>
              <a:buFont typeface="Wingdings" panose="05000000000000000000" pitchFamily="2" charset="2"/>
              <a:buChar char="§"/>
            </a:pPr>
            <a:r>
              <a:rPr lang="en-GB" dirty="0"/>
              <a:t> In the post-crisis recovery period the external imbalances to a large extend self-corrected and internally diminished but the economic growth decelerated as well as the convergence.</a:t>
            </a:r>
          </a:p>
          <a:p>
            <a:pPr>
              <a:buFont typeface="Wingdings" panose="05000000000000000000" pitchFamily="2" charset="2"/>
              <a:buChar char="§"/>
            </a:pPr>
            <a:r>
              <a:rPr lang="en-GB" dirty="0"/>
              <a:t> The policies should address the slower than needed growth in the candidate and potential candidate countries in order to achieve smooth convergence.</a:t>
            </a:r>
            <a:endParaRPr lang="bg-BG" dirty="0"/>
          </a:p>
          <a:p>
            <a:pPr>
              <a:buFont typeface="Wingdings" panose="05000000000000000000" pitchFamily="2" charset="2"/>
              <a:buChar char="§"/>
            </a:pPr>
            <a:r>
              <a:rPr lang="en-GB" dirty="0"/>
              <a:t> High attention is given to the macroeconomic imbalances and the policies that correct them. </a:t>
            </a:r>
          </a:p>
          <a:p>
            <a:pPr marL="0" indent="0">
              <a:buNone/>
            </a:pPr>
            <a:r>
              <a:rPr lang="en-GB" dirty="0">
                <a:solidFill>
                  <a:srgbClr val="FF0000"/>
                </a:solidFill>
              </a:rPr>
              <a:t>but</a:t>
            </a:r>
            <a:r>
              <a:rPr lang="en-GB" dirty="0"/>
              <a:t> </a:t>
            </a:r>
          </a:p>
          <a:p>
            <a:pPr>
              <a:buFont typeface="Wingdings" panose="05000000000000000000" pitchFamily="2" charset="2"/>
              <a:buChar char="§"/>
            </a:pPr>
            <a:r>
              <a:rPr lang="en-GB" dirty="0"/>
              <a:t> Such policies may slow down the economic growth and decelerate the convergence process. </a:t>
            </a:r>
          </a:p>
          <a:p>
            <a:pPr marL="0" indent="0">
              <a:buNone/>
            </a:pPr>
            <a:endParaRPr lang="bg-BG" dirty="0"/>
          </a:p>
        </p:txBody>
      </p:sp>
    </p:spTree>
    <p:extLst>
      <p:ext uri="{BB962C8B-B14F-4D97-AF65-F5344CB8AC3E}">
        <p14:creationId xmlns:p14="http://schemas.microsoft.com/office/powerpoint/2010/main" val="25929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a:t>Prospects</a:t>
            </a:r>
            <a:endParaRPr lang="bg-BG" dirty="0"/>
          </a:p>
        </p:txBody>
      </p:sp>
      <p:sp>
        <p:nvSpPr>
          <p:cNvPr id="3" name="Content Placeholder 2"/>
          <p:cNvSpPr>
            <a:spLocks noGrp="1"/>
          </p:cNvSpPr>
          <p:nvPr>
            <p:ph idx="1"/>
          </p:nvPr>
        </p:nvSpPr>
        <p:spPr>
          <a:xfrm>
            <a:off x="1097280" y="2167466"/>
            <a:ext cx="10058400" cy="3701627"/>
          </a:xfrm>
        </p:spPr>
        <p:txBody>
          <a:bodyPr>
            <a:normAutofit/>
          </a:bodyPr>
          <a:lstStyle/>
          <a:p>
            <a:pPr>
              <a:buFont typeface="Wingdings" panose="05000000000000000000" pitchFamily="2" charset="2"/>
              <a:buChar char="q"/>
            </a:pPr>
            <a:r>
              <a:rPr lang="en-GB" sz="2400" dirty="0"/>
              <a:t> The expected worsening of external environment will further darken the growth prospects of candidate and potential candidate </a:t>
            </a:r>
            <a:r>
              <a:rPr lang="en-GB" sz="2400" dirty="0" smtClean="0"/>
              <a:t>countries.</a:t>
            </a:r>
            <a:endParaRPr lang="en-GB" sz="2400" dirty="0"/>
          </a:p>
          <a:p>
            <a:pPr>
              <a:buFont typeface="Wingdings" panose="05000000000000000000" pitchFamily="2" charset="2"/>
              <a:buChar char="q"/>
            </a:pPr>
            <a:r>
              <a:rPr lang="en-GB" sz="2400" dirty="0"/>
              <a:t> Slower growth will help accumulation of imbalances in the fiscal and financial sector.</a:t>
            </a:r>
          </a:p>
          <a:p>
            <a:pPr>
              <a:buFont typeface="Wingdings" panose="05000000000000000000" pitchFamily="2" charset="2"/>
              <a:buChar char="q"/>
            </a:pPr>
            <a:r>
              <a:rPr lang="en-GB" sz="2400" dirty="0"/>
              <a:t> There is a need for structural adjustment and growth encouragement policies.   </a:t>
            </a:r>
            <a:endParaRPr lang="bg-BG" sz="2400" dirty="0"/>
          </a:p>
        </p:txBody>
      </p:sp>
    </p:spTree>
    <p:extLst>
      <p:ext uri="{BB962C8B-B14F-4D97-AF65-F5344CB8AC3E}">
        <p14:creationId xmlns:p14="http://schemas.microsoft.com/office/powerpoint/2010/main" val="41914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Methodology</a:t>
            </a:r>
            <a:r>
              <a:rPr lang="en-GB" dirty="0"/>
              <a:t> </a:t>
            </a:r>
            <a:endParaRPr lang="bg-BG"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dirty="0"/>
              <a:t> We focus on candidate and potential candidate countries: Albania, Bosnia and Herzegovina, North Macedonia, Serbia, Montenegro and Kosovo. </a:t>
            </a:r>
          </a:p>
          <a:p>
            <a:pPr>
              <a:buFont typeface="Wingdings" panose="05000000000000000000" pitchFamily="2" charset="2"/>
              <a:buChar char="q"/>
            </a:pPr>
            <a:r>
              <a:rPr lang="en-GB" dirty="0"/>
              <a:t> Comparison of macroeconomic imbalances with the group of catching-up economies in the EU-10 (Bulgaria, Czech Republic, Slovakia, Slovenia, Lithuania, Latvia, Estonia, Romania, Hungary, Poland) and also with euro area macroeconomic indicators.</a:t>
            </a:r>
          </a:p>
          <a:p>
            <a:pPr>
              <a:buFont typeface="Wingdings" panose="05000000000000000000" pitchFamily="2" charset="2"/>
              <a:buChar char="q"/>
            </a:pPr>
            <a:r>
              <a:rPr lang="en-GB" dirty="0"/>
              <a:t> Two periods: before and after the recent crisis. </a:t>
            </a:r>
          </a:p>
          <a:p>
            <a:pPr>
              <a:buFont typeface="Wingdings" panose="05000000000000000000" pitchFamily="2" charset="2"/>
              <a:buChar char="q"/>
            </a:pPr>
            <a:r>
              <a:rPr lang="en-GB" dirty="0"/>
              <a:t> Qualitative and quantitative analysis of the impact of macroeconomic imbalances on the economic growth of both groups of countries.</a:t>
            </a:r>
          </a:p>
          <a:p>
            <a:pPr>
              <a:buFont typeface="Wingdings" panose="05000000000000000000" pitchFamily="2" charset="2"/>
              <a:buChar char="q"/>
            </a:pPr>
            <a:r>
              <a:rPr lang="en-GB" dirty="0"/>
              <a:t>Political economy of imbalances</a:t>
            </a:r>
          </a:p>
          <a:p>
            <a:pPr marL="0" indent="0">
              <a:buNone/>
            </a:pPr>
            <a:endParaRPr lang="bg-BG" dirty="0"/>
          </a:p>
        </p:txBody>
      </p:sp>
    </p:spTree>
    <p:extLst>
      <p:ext uri="{BB962C8B-B14F-4D97-AF65-F5344CB8AC3E}">
        <p14:creationId xmlns:p14="http://schemas.microsoft.com/office/powerpoint/2010/main" val="5082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Macroeconomic imbalances: the concepts</a:t>
            </a:r>
            <a:endParaRPr lang="bg-BG" sz="40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dirty="0"/>
              <a:t> </a:t>
            </a:r>
            <a:r>
              <a:rPr lang="en-GB" sz="2800" dirty="0">
                <a:solidFill>
                  <a:schemeClr val="tx1"/>
                </a:solidFill>
              </a:rPr>
              <a:t>Concepts focusing on external imbalances/current account </a:t>
            </a:r>
          </a:p>
          <a:p>
            <a:pPr>
              <a:buFont typeface="Wingdings" panose="05000000000000000000" pitchFamily="2" charset="2"/>
              <a:buChar char="q"/>
            </a:pPr>
            <a:r>
              <a:rPr lang="en-GB" sz="2800" dirty="0">
                <a:solidFill>
                  <a:schemeClr val="tx1"/>
                </a:solidFill>
              </a:rPr>
              <a:t> Concepts based on the combination of external and internal imbalances</a:t>
            </a:r>
          </a:p>
          <a:p>
            <a:pPr>
              <a:buFont typeface="Wingdings" panose="05000000000000000000" pitchFamily="2" charset="2"/>
              <a:buChar char="q"/>
            </a:pPr>
            <a:r>
              <a:rPr lang="en-GB" sz="2800" dirty="0">
                <a:solidFill>
                  <a:schemeClr val="tx1"/>
                </a:solidFill>
              </a:rPr>
              <a:t> A broad concept based on large number of macroeconomic indicators with thresholds (MIP)</a:t>
            </a:r>
          </a:p>
          <a:p>
            <a:pPr>
              <a:buFont typeface="Wingdings" panose="05000000000000000000" pitchFamily="2" charset="2"/>
              <a:buChar char="q"/>
            </a:pPr>
            <a:r>
              <a:rPr lang="en-GB" sz="2800" dirty="0">
                <a:solidFill>
                  <a:schemeClr val="tx1"/>
                </a:solidFill>
              </a:rPr>
              <a:t> We test </a:t>
            </a:r>
            <a:r>
              <a:rPr lang="en-US" sz="2800" dirty="0">
                <a:solidFill>
                  <a:schemeClr val="tx1"/>
                </a:solidFill>
              </a:rPr>
              <a:t>macroeconomic framework in both groups of countries and select the potentially disruptive indicators that sustainably exceed the thresholds (MIP) for the majority of countries</a:t>
            </a:r>
            <a:endParaRPr lang="en-GB" dirty="0"/>
          </a:p>
          <a:p>
            <a:pPr marL="0" indent="0">
              <a:buNone/>
            </a:pPr>
            <a:endParaRPr lang="bg-BG" dirty="0"/>
          </a:p>
          <a:p>
            <a:pPr>
              <a:buFont typeface="Wingdings" panose="05000000000000000000" pitchFamily="2" charset="2"/>
              <a:buChar char="q"/>
            </a:pPr>
            <a:endParaRPr lang="bg-BG" dirty="0"/>
          </a:p>
        </p:txBody>
      </p:sp>
    </p:spTree>
    <p:extLst>
      <p:ext uri="{BB962C8B-B14F-4D97-AF65-F5344CB8AC3E}">
        <p14:creationId xmlns:p14="http://schemas.microsoft.com/office/powerpoint/2010/main" val="313306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Economic Growth of catching-up economies  </a:t>
            </a:r>
            <a:endParaRPr lang="bg-BG" dirty="0"/>
          </a:p>
        </p:txBody>
      </p:sp>
    </p:spTree>
    <p:extLst>
      <p:ext uri="{BB962C8B-B14F-4D97-AF65-F5344CB8AC3E}">
        <p14:creationId xmlns:p14="http://schemas.microsoft.com/office/powerpoint/2010/main" val="1299100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3479"/>
            <a:ext cx="3200400" cy="987878"/>
          </a:xfrm>
        </p:spPr>
        <p:txBody>
          <a:bodyPr>
            <a:normAutofit/>
          </a:bodyPr>
          <a:lstStyle/>
          <a:p>
            <a:r>
              <a:rPr lang="en-US" sz="2000" dirty="0">
                <a:solidFill>
                  <a:srgbClr val="FFFF00"/>
                </a:solidFill>
              </a:rPr>
              <a:t>E-10 </a:t>
            </a:r>
            <a:r>
              <a:rPr lang="en-GB" sz="2000" b="1" dirty="0">
                <a:solidFill>
                  <a:srgbClr val="FFFF00"/>
                </a:solidFill>
              </a:rPr>
              <a:t>GDP growth (annual %)</a:t>
            </a:r>
            <a:endParaRPr lang="bg-BG" sz="2000" dirty="0">
              <a:solidFill>
                <a:srgbClr val="FFFF00"/>
              </a:solidFill>
            </a:endParaRPr>
          </a:p>
        </p:txBody>
      </p:sp>
      <p:sp>
        <p:nvSpPr>
          <p:cNvPr id="6" name="Text Placeholder 5"/>
          <p:cNvSpPr>
            <a:spLocks noGrp="1"/>
          </p:cNvSpPr>
          <p:nvPr>
            <p:ph type="body" sz="half" idx="2"/>
          </p:nvPr>
        </p:nvSpPr>
        <p:spPr>
          <a:xfrm>
            <a:off x="457200" y="1706336"/>
            <a:ext cx="3200400" cy="4598868"/>
          </a:xfrm>
        </p:spPr>
        <p:txBody>
          <a:bodyPr/>
          <a:lstStyle/>
          <a:p>
            <a:pPr marL="285750" indent="-285750">
              <a:buFont typeface="Wingdings" panose="05000000000000000000" pitchFamily="2" charset="2"/>
              <a:buChar char="q"/>
            </a:pPr>
            <a:r>
              <a:rPr lang="en-US" sz="2000" dirty="0"/>
              <a:t>Convergence of economic growth dynamics</a:t>
            </a:r>
          </a:p>
          <a:p>
            <a:pPr marL="285750" indent="-285750">
              <a:buFont typeface="Wingdings" panose="05000000000000000000" pitchFamily="2" charset="2"/>
              <a:buChar char="q"/>
            </a:pPr>
            <a:r>
              <a:rPr lang="en-US" sz="2000" dirty="0"/>
              <a:t>High economic growth before the crisis and severe drop during the crisis (except Poland) </a:t>
            </a:r>
          </a:p>
          <a:p>
            <a:pPr marL="285750" indent="-285750">
              <a:buFont typeface="Wingdings" panose="05000000000000000000" pitchFamily="2" charset="2"/>
              <a:buChar char="q"/>
            </a:pPr>
            <a:r>
              <a:rPr lang="en-US" sz="2000" dirty="0"/>
              <a:t>Slow and less volatile economic growth in post-crisis recovery</a:t>
            </a:r>
          </a:p>
          <a:p>
            <a:pPr marL="285750" indent="-285750">
              <a:buFont typeface="Wingdings" panose="05000000000000000000" pitchFamily="2" charset="2"/>
              <a:buChar char="q"/>
            </a:pPr>
            <a:r>
              <a:rPr lang="en-US" sz="2000" dirty="0"/>
              <a:t>Smaller economies larger growth volatility</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endParaRPr lang="bg-BG"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23468625"/>
              </p:ext>
            </p:extLst>
          </p:nvPr>
        </p:nvGraphicFramePr>
        <p:xfrm>
          <a:off x="4800600" y="731838"/>
          <a:ext cx="6492875" cy="25175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910062046"/>
              </p:ext>
            </p:extLst>
          </p:nvPr>
        </p:nvGraphicFramePr>
        <p:xfrm>
          <a:off x="4433207" y="3314700"/>
          <a:ext cx="6882493"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74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1"/>
            <a:ext cx="3200400" cy="1117600"/>
          </a:xfrm>
          <a:ln>
            <a:solidFill>
              <a:schemeClr val="accent3"/>
            </a:solidFill>
          </a:ln>
        </p:spPr>
        <p:txBody>
          <a:bodyPr>
            <a:noAutofit/>
          </a:bodyPr>
          <a:lstStyle/>
          <a:p>
            <a:r>
              <a:rPr lang="en-GB" sz="2000" b="1" dirty="0">
                <a:solidFill>
                  <a:srgbClr val="FFFF00"/>
                </a:solidFill>
              </a:rPr>
              <a:t>Candidate and potential candidate countries: GDP growth (annual %)</a:t>
            </a:r>
            <a:endParaRPr lang="bg-BG" sz="2000" b="1"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7056124"/>
              </p:ext>
            </p:extLst>
          </p:nvPr>
        </p:nvGraphicFramePr>
        <p:xfrm>
          <a:off x="4800600" y="731838"/>
          <a:ext cx="6492875"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half" idx="2"/>
          </p:nvPr>
        </p:nvSpPr>
        <p:spPr>
          <a:xfrm>
            <a:off x="457199" y="1447800"/>
            <a:ext cx="3344333" cy="4857404"/>
          </a:xfrm>
        </p:spPr>
        <p:txBody>
          <a:bodyPr>
            <a:normAutofit/>
          </a:bodyPr>
          <a:lstStyle/>
          <a:p>
            <a:pPr>
              <a:buFont typeface="Wingdings" panose="05000000000000000000" pitchFamily="2" charset="2"/>
              <a:buChar char="q"/>
            </a:pPr>
            <a:r>
              <a:rPr lang="en-GB" sz="1800" dirty="0"/>
              <a:t> Similar trends of growth </a:t>
            </a:r>
          </a:p>
          <a:p>
            <a:pPr>
              <a:buFont typeface="Wingdings" panose="05000000000000000000" pitchFamily="2" charset="2"/>
              <a:buChar char="q"/>
            </a:pPr>
            <a:r>
              <a:rPr lang="en-GB" sz="1800" dirty="0"/>
              <a:t> High economic growth before the crisis: Bosnia and Herzegovina 8.7% (2005), Serbia 9.7% (2006) , Kosovo 7.2% (2007), Montenegro 8.6% (2006), North Macedonia 6.4% (2006), Albania 7.5% (2008)</a:t>
            </a:r>
          </a:p>
          <a:p>
            <a:pPr>
              <a:buFont typeface="Wingdings" panose="05000000000000000000" pitchFamily="2" charset="2"/>
              <a:buChar char="q"/>
            </a:pPr>
            <a:r>
              <a:rPr lang="en-GB" sz="1800" dirty="0"/>
              <a:t> During the crisis: GDP substantially decreased; Albania and Kosovo’s economies continued growing</a:t>
            </a:r>
          </a:p>
          <a:p>
            <a:pPr>
              <a:buFont typeface="Wingdings" panose="05000000000000000000" pitchFamily="2" charset="2"/>
              <a:buChar char="q"/>
            </a:pPr>
            <a:r>
              <a:rPr lang="en-GB" sz="1800" dirty="0"/>
              <a:t> Post-crisis recovery: Economic growth slowed down (no country reached the pre-crisis GDP growth rates). Recessions in some countries</a:t>
            </a:r>
          </a:p>
          <a:p>
            <a:endParaRPr lang="bg-BG" dirty="0"/>
          </a:p>
        </p:txBody>
      </p:sp>
    </p:spTree>
    <p:extLst>
      <p:ext uri="{BB962C8B-B14F-4D97-AF65-F5344CB8AC3E}">
        <p14:creationId xmlns:p14="http://schemas.microsoft.com/office/powerpoint/2010/main" val="3173349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Catching-up economic growth </a:t>
            </a:r>
            <a:endParaRPr lang="bg-BG" sz="4000" dirty="0"/>
          </a:p>
        </p:txBody>
      </p:sp>
      <p:sp>
        <p:nvSpPr>
          <p:cNvPr id="3" name="Content Placeholder 2"/>
          <p:cNvSpPr>
            <a:spLocks noGrp="1"/>
          </p:cNvSpPr>
          <p:nvPr>
            <p:ph idx="1"/>
          </p:nvPr>
        </p:nvSpPr>
        <p:spPr>
          <a:xfrm>
            <a:off x="1097280" y="1947332"/>
            <a:ext cx="10058400" cy="3921761"/>
          </a:xfrm>
        </p:spPr>
        <p:txBody>
          <a:bodyPr/>
          <a:lstStyle/>
          <a:p>
            <a:pPr>
              <a:buFont typeface="Wingdings" panose="05000000000000000000" pitchFamily="2" charset="2"/>
              <a:buChar char="q"/>
            </a:pPr>
            <a:r>
              <a:rPr lang="en-GB" dirty="0"/>
              <a:t> Different patterns of economic growth before and after the crisis</a:t>
            </a:r>
          </a:p>
          <a:p>
            <a:pPr>
              <a:buFont typeface="Wingdings" panose="05000000000000000000" pitchFamily="2" charset="2"/>
              <a:buChar char="q"/>
            </a:pPr>
            <a:r>
              <a:rPr lang="en-GB" dirty="0"/>
              <a:t>More volatile economic growth in the candidate countries and less convergence of economic cycles</a:t>
            </a:r>
          </a:p>
          <a:p>
            <a:pPr>
              <a:buFont typeface="Wingdings" panose="05000000000000000000" pitchFamily="2" charset="2"/>
              <a:buChar char="q"/>
            </a:pPr>
            <a:r>
              <a:rPr lang="en-GB" dirty="0"/>
              <a:t> </a:t>
            </a:r>
            <a:r>
              <a:rPr lang="en-US" dirty="0"/>
              <a:t>Several small recessions in post-crisis period </a:t>
            </a:r>
          </a:p>
          <a:p>
            <a:pPr>
              <a:buFont typeface="Wingdings" panose="05000000000000000000" pitchFamily="2" charset="2"/>
              <a:buChar char="q"/>
            </a:pPr>
            <a:r>
              <a:rPr lang="en-US" dirty="0"/>
              <a:t> The high economic growth is driven by FDI, real estate markets and non-tradable sectors</a:t>
            </a:r>
          </a:p>
          <a:p>
            <a:pPr>
              <a:buFont typeface="Wingdings" panose="05000000000000000000" pitchFamily="2" charset="2"/>
              <a:buChar char="q"/>
            </a:pPr>
            <a:r>
              <a:rPr lang="en-US" dirty="0"/>
              <a:t> Convergence of economic cycles less pronounced in candidate countries  </a:t>
            </a:r>
          </a:p>
          <a:p>
            <a:pPr marL="0" indent="0">
              <a:buNone/>
            </a:pPr>
            <a:endParaRPr lang="bg-BG" dirty="0"/>
          </a:p>
          <a:p>
            <a:endParaRPr lang="bg-BG" dirty="0"/>
          </a:p>
        </p:txBody>
      </p:sp>
    </p:spTree>
    <p:extLst>
      <p:ext uri="{BB962C8B-B14F-4D97-AF65-F5344CB8AC3E}">
        <p14:creationId xmlns:p14="http://schemas.microsoft.com/office/powerpoint/2010/main" val="133617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FDI and capital inflows  role in growing faster </a:t>
            </a:r>
            <a:endParaRPr lang="bg-BG" sz="4000" dirty="0"/>
          </a:p>
        </p:txBody>
      </p:sp>
      <p:sp>
        <p:nvSpPr>
          <p:cNvPr id="3" name="Content Placeholder 2"/>
          <p:cNvSpPr>
            <a:spLocks noGrp="1"/>
          </p:cNvSpPr>
          <p:nvPr>
            <p:ph idx="1"/>
          </p:nvPr>
        </p:nvSpPr>
        <p:spPr>
          <a:xfrm>
            <a:off x="1097280" y="1998132"/>
            <a:ext cx="10058400" cy="3870961"/>
          </a:xfrm>
        </p:spPr>
        <p:txBody>
          <a:bodyPr/>
          <a:lstStyle/>
          <a:p>
            <a:pPr>
              <a:buFont typeface="Wingdings" panose="05000000000000000000" pitchFamily="2" charset="2"/>
              <a:buChar char="q"/>
            </a:pPr>
            <a:r>
              <a:rPr lang="en-GB" dirty="0"/>
              <a:t> The FDI role in the economies varies across both groups of economies</a:t>
            </a:r>
          </a:p>
          <a:p>
            <a:pPr>
              <a:buFont typeface="Wingdings" panose="05000000000000000000" pitchFamily="2" charset="2"/>
              <a:buChar char="q"/>
            </a:pPr>
            <a:r>
              <a:rPr lang="en-GB" dirty="0"/>
              <a:t> Large inflows before the crisis (in some countries exceeding 30% of GDP) </a:t>
            </a:r>
          </a:p>
          <a:p>
            <a:pPr>
              <a:buFont typeface="Wingdings" panose="05000000000000000000" pitchFamily="2" charset="2"/>
              <a:buChar char="q"/>
            </a:pPr>
            <a:r>
              <a:rPr lang="en-GB" dirty="0"/>
              <a:t> After the crisis the economies grow with less foreign investment </a:t>
            </a:r>
            <a:endParaRPr lang="bg-BG" dirty="0"/>
          </a:p>
          <a:p>
            <a:pPr>
              <a:buFont typeface="Wingdings" panose="05000000000000000000" pitchFamily="2" charset="2"/>
              <a:buChar char="q"/>
            </a:pPr>
            <a:r>
              <a:rPr lang="en-GB" dirty="0"/>
              <a:t> In general, FDIs play more important role in boosting the economic growth in smaller economies (the model suggests significant relation between FDI and economic growth)</a:t>
            </a:r>
          </a:p>
          <a:p>
            <a:pPr>
              <a:buFont typeface="Wingdings" panose="05000000000000000000" pitchFamily="2" charset="2"/>
              <a:buChar char="q"/>
            </a:pPr>
            <a:r>
              <a:rPr lang="en-GB" dirty="0"/>
              <a:t> Substantial and sustainable remittances inflows in candidate and potential </a:t>
            </a:r>
            <a:r>
              <a:rPr lang="en-GB"/>
              <a:t>candidate countries    </a:t>
            </a:r>
            <a:endParaRPr lang="en-GB" dirty="0"/>
          </a:p>
        </p:txBody>
      </p:sp>
    </p:spTree>
    <p:extLst>
      <p:ext uri="{BB962C8B-B14F-4D97-AF65-F5344CB8AC3E}">
        <p14:creationId xmlns:p14="http://schemas.microsoft.com/office/powerpoint/2010/main" val="305965584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13167</TotalTime>
  <Words>1690</Words>
  <Application>Microsoft Office PowerPoint</Application>
  <PresentationFormat>Widescreen</PresentationFormat>
  <Paragraphs>122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Calibri Light</vt:lpstr>
      <vt:lpstr>Wingdings</vt:lpstr>
      <vt:lpstr>Retrospect</vt:lpstr>
      <vt:lpstr> Macroeconomic Imbalances and Catching-up Growth of the EU Candidate Countries </vt:lpstr>
      <vt:lpstr>High growth without imbalances?  Academic and political challenges</vt:lpstr>
      <vt:lpstr>Methodology </vt:lpstr>
      <vt:lpstr>Macroeconomic imbalances: the concepts</vt:lpstr>
      <vt:lpstr>Economic Growth of catching-up economies  </vt:lpstr>
      <vt:lpstr>E-10 GDP growth (annual %)</vt:lpstr>
      <vt:lpstr>Candidate and potential candidate countries: GDP growth (annual %)</vt:lpstr>
      <vt:lpstr>Catching-up economic growth </vt:lpstr>
      <vt:lpstr>FDI and capital inflows  role in growing faster </vt:lpstr>
      <vt:lpstr>Foreign direct investment, net inflows (% of GDP)</vt:lpstr>
      <vt:lpstr>Macroeconomic Imbalances </vt:lpstr>
      <vt:lpstr>EU-10, Current account balance,  % of GDP</vt:lpstr>
      <vt:lpstr>Current account deficits in candidate and potential candidate countries </vt:lpstr>
      <vt:lpstr>Drivers of current account deficits </vt:lpstr>
      <vt:lpstr>Is current account excessively imbalanced in the catching-up economies? </vt:lpstr>
      <vt:lpstr>Current account deficits and economic growth </vt:lpstr>
      <vt:lpstr>Credit growth  </vt:lpstr>
      <vt:lpstr>Domestic credit provided by financial sector (% of GDP)</vt:lpstr>
      <vt:lpstr>Public debt </vt:lpstr>
      <vt:lpstr>General Government Debt (Percent of GDP)</vt:lpstr>
      <vt:lpstr>Inflation</vt:lpstr>
      <vt:lpstr>Inflation, consumer prices (annual %)</vt:lpstr>
      <vt:lpstr>Conclusions </vt:lpstr>
      <vt:lpstr>Conclusions</vt:lpstr>
      <vt:lpstr>Prospects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 Bobeva</dc:creator>
  <cp:lastModifiedBy>Daniela Bobeva</cp:lastModifiedBy>
  <cp:revision>257</cp:revision>
  <dcterms:created xsi:type="dcterms:W3CDTF">2019-10-11T06:39:15Z</dcterms:created>
  <dcterms:modified xsi:type="dcterms:W3CDTF">2019-10-24T12:54:16Z</dcterms:modified>
</cp:coreProperties>
</file>