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66" r:id="rId2"/>
    <p:sldId id="308" r:id="rId3"/>
    <p:sldId id="303" r:id="rId4"/>
    <p:sldId id="283" r:id="rId5"/>
    <p:sldId id="300" r:id="rId6"/>
    <p:sldId id="311" r:id="rId7"/>
    <p:sldId id="305" r:id="rId8"/>
    <p:sldId id="307" r:id="rId9"/>
    <p:sldId id="304" r:id="rId10"/>
    <p:sldId id="306" r:id="rId11"/>
    <p:sldId id="309" r:id="rId12"/>
    <p:sldId id="310" r:id="rId13"/>
    <p:sldId id="312" r:id="rId14"/>
    <p:sldId id="302" r:id="rId15"/>
    <p:sldId id="296" r:id="rId16"/>
  </p:sldIdLst>
  <p:sldSz cx="9144000" cy="6858000" type="screen4x3"/>
  <p:notesSz cx="6669088" cy="97536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5961"/>
    <a:srgbClr val="F2A4AA"/>
    <a:srgbClr val="CCECFF"/>
    <a:srgbClr val="E7E6B8"/>
    <a:srgbClr val="336699"/>
    <a:srgbClr val="3366CC"/>
    <a:srgbClr val="C0C0C0"/>
    <a:srgbClr val="DDDDDD"/>
    <a:srgbClr val="99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2" autoAdjust="0"/>
    <p:restoredTop sz="81163" autoAdjust="0"/>
  </p:normalViewPr>
  <p:slideViewPr>
    <p:cSldViewPr>
      <p:cViewPr varScale="1">
        <p:scale>
          <a:sx n="93" d="100"/>
          <a:sy n="93" d="100"/>
        </p:scale>
        <p:origin x="20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400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890838" cy="488950"/>
          </a:xfrm>
          <a:prstGeom prst="rect">
            <a:avLst/>
          </a:prstGeom>
          <a:noFill/>
          <a:ln>
            <a:noFill/>
          </a:ln>
          <a:extLst/>
        </p:spPr>
        <p:txBody>
          <a:bodyPr vert="horz" wrap="square" lIns="89761" tIns="44881" rIns="89761" bIns="44881" numCol="1" anchor="t" anchorCtr="0" compatLnSpc="1">
            <a:prstTxWarp prst="textNoShape">
              <a:avLst/>
            </a:prstTxWarp>
          </a:bodyPr>
          <a:lstStyle>
            <a:lvl1pPr defTabSz="897736" eaLnBrk="1" hangingPunct="1">
              <a:defRPr sz="1200"/>
            </a:lvl1pPr>
          </a:lstStyle>
          <a:p>
            <a:pPr>
              <a:defRPr/>
            </a:pPr>
            <a:endParaRPr lang="hr-HR"/>
          </a:p>
        </p:txBody>
      </p:sp>
      <p:sp>
        <p:nvSpPr>
          <p:cNvPr id="30723" name="Rectangle 3"/>
          <p:cNvSpPr>
            <a:spLocks noGrp="1" noChangeArrowheads="1"/>
          </p:cNvSpPr>
          <p:nvPr>
            <p:ph type="dt" sz="quarter" idx="1"/>
          </p:nvPr>
        </p:nvSpPr>
        <p:spPr bwMode="auto">
          <a:xfrm>
            <a:off x="3776663" y="0"/>
            <a:ext cx="2890837" cy="488950"/>
          </a:xfrm>
          <a:prstGeom prst="rect">
            <a:avLst/>
          </a:prstGeom>
          <a:noFill/>
          <a:ln>
            <a:noFill/>
          </a:ln>
          <a:extLst/>
        </p:spPr>
        <p:txBody>
          <a:bodyPr vert="horz" wrap="square" lIns="89761" tIns="44881" rIns="89761" bIns="44881" numCol="1" anchor="t" anchorCtr="0" compatLnSpc="1">
            <a:prstTxWarp prst="textNoShape">
              <a:avLst/>
            </a:prstTxWarp>
          </a:bodyPr>
          <a:lstStyle>
            <a:lvl1pPr algn="r" defTabSz="897736" eaLnBrk="1" hangingPunct="1">
              <a:defRPr sz="1200"/>
            </a:lvl1pPr>
          </a:lstStyle>
          <a:p>
            <a:pPr>
              <a:defRPr/>
            </a:pPr>
            <a:endParaRPr lang="hr-HR"/>
          </a:p>
        </p:txBody>
      </p:sp>
      <p:sp>
        <p:nvSpPr>
          <p:cNvPr id="30724" name="Rectangle 4"/>
          <p:cNvSpPr>
            <a:spLocks noGrp="1" noChangeArrowheads="1"/>
          </p:cNvSpPr>
          <p:nvPr>
            <p:ph type="ftr" sz="quarter" idx="2"/>
          </p:nvPr>
        </p:nvSpPr>
        <p:spPr bwMode="auto">
          <a:xfrm>
            <a:off x="0" y="9263063"/>
            <a:ext cx="2890838" cy="488950"/>
          </a:xfrm>
          <a:prstGeom prst="rect">
            <a:avLst/>
          </a:prstGeom>
          <a:noFill/>
          <a:ln>
            <a:noFill/>
          </a:ln>
          <a:extLst/>
        </p:spPr>
        <p:txBody>
          <a:bodyPr vert="horz" wrap="square" lIns="89761" tIns="44881" rIns="89761" bIns="44881" numCol="1" anchor="b" anchorCtr="0" compatLnSpc="1">
            <a:prstTxWarp prst="textNoShape">
              <a:avLst/>
            </a:prstTxWarp>
          </a:bodyPr>
          <a:lstStyle>
            <a:lvl1pPr defTabSz="897736" eaLnBrk="1" hangingPunct="1">
              <a:defRPr sz="1200"/>
            </a:lvl1pPr>
          </a:lstStyle>
          <a:p>
            <a:pPr>
              <a:defRPr/>
            </a:pPr>
            <a:endParaRPr lang="hr-HR"/>
          </a:p>
        </p:txBody>
      </p:sp>
      <p:sp>
        <p:nvSpPr>
          <p:cNvPr id="30725" name="Rectangle 5"/>
          <p:cNvSpPr>
            <a:spLocks noGrp="1" noChangeArrowheads="1"/>
          </p:cNvSpPr>
          <p:nvPr>
            <p:ph type="sldNum" sz="quarter" idx="3"/>
          </p:nvPr>
        </p:nvSpPr>
        <p:spPr bwMode="auto">
          <a:xfrm>
            <a:off x="3776663" y="9263063"/>
            <a:ext cx="2890837" cy="488950"/>
          </a:xfrm>
          <a:prstGeom prst="rect">
            <a:avLst/>
          </a:prstGeom>
          <a:noFill/>
          <a:ln>
            <a:noFill/>
          </a:ln>
          <a:extLst/>
        </p:spPr>
        <p:txBody>
          <a:bodyPr vert="horz" wrap="square" lIns="89761" tIns="44881" rIns="89761" bIns="44881" numCol="1" anchor="b" anchorCtr="0" compatLnSpc="1">
            <a:prstTxWarp prst="textNoShape">
              <a:avLst/>
            </a:prstTxWarp>
          </a:bodyPr>
          <a:lstStyle>
            <a:lvl1pPr algn="r" defTabSz="896938" eaLnBrk="1" hangingPunct="1">
              <a:defRPr sz="1200"/>
            </a:lvl1pPr>
          </a:lstStyle>
          <a:p>
            <a:pPr>
              <a:defRPr/>
            </a:pPr>
            <a:fld id="{91FFA984-75C8-40BA-8583-2894FA07C554}" type="slidenum">
              <a:rPr lang="en-US"/>
              <a:pPr>
                <a:defRPr/>
              </a:pPr>
              <a:t>‹#›</a:t>
            </a:fld>
            <a:endParaRPr lang="en-US" dirty="0"/>
          </a:p>
        </p:txBody>
      </p:sp>
    </p:spTree>
    <p:extLst>
      <p:ext uri="{BB962C8B-B14F-4D97-AF65-F5344CB8AC3E}">
        <p14:creationId xmlns:p14="http://schemas.microsoft.com/office/powerpoint/2010/main" val="751194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0838" cy="488950"/>
          </a:xfrm>
          <a:prstGeom prst="rect">
            <a:avLst/>
          </a:prstGeom>
          <a:noFill/>
          <a:ln>
            <a:noFill/>
          </a:ln>
          <a:extLst/>
        </p:spPr>
        <p:txBody>
          <a:bodyPr vert="horz" wrap="square" lIns="89761" tIns="44881" rIns="89761" bIns="44881" numCol="1" anchor="t" anchorCtr="0" compatLnSpc="1">
            <a:prstTxWarp prst="textNoShape">
              <a:avLst/>
            </a:prstTxWarp>
          </a:bodyPr>
          <a:lstStyle>
            <a:lvl1pPr defTabSz="897736" eaLnBrk="1" hangingPunct="1">
              <a:defRPr sz="1200"/>
            </a:lvl1pPr>
          </a:lstStyle>
          <a:p>
            <a:pPr>
              <a:defRPr/>
            </a:pPr>
            <a:endParaRPr lang="hr-HR"/>
          </a:p>
        </p:txBody>
      </p:sp>
      <p:sp>
        <p:nvSpPr>
          <p:cNvPr id="4099" name="Rectangle 3"/>
          <p:cNvSpPr>
            <a:spLocks noGrp="1" noChangeArrowheads="1"/>
          </p:cNvSpPr>
          <p:nvPr>
            <p:ph type="dt" idx="1"/>
          </p:nvPr>
        </p:nvSpPr>
        <p:spPr bwMode="auto">
          <a:xfrm>
            <a:off x="3776663" y="0"/>
            <a:ext cx="2890837" cy="488950"/>
          </a:xfrm>
          <a:prstGeom prst="rect">
            <a:avLst/>
          </a:prstGeom>
          <a:noFill/>
          <a:ln>
            <a:noFill/>
          </a:ln>
          <a:extLst/>
        </p:spPr>
        <p:txBody>
          <a:bodyPr vert="horz" wrap="square" lIns="89761" tIns="44881" rIns="89761" bIns="44881" numCol="1" anchor="t" anchorCtr="0" compatLnSpc="1">
            <a:prstTxWarp prst="textNoShape">
              <a:avLst/>
            </a:prstTxWarp>
          </a:bodyPr>
          <a:lstStyle>
            <a:lvl1pPr algn="r" defTabSz="897736" eaLnBrk="1" hangingPunct="1">
              <a:defRPr sz="1200"/>
            </a:lvl1pPr>
          </a:lstStyle>
          <a:p>
            <a:pPr>
              <a:defRPr/>
            </a:pPr>
            <a:endParaRPr lang="hr-HR"/>
          </a:p>
        </p:txBody>
      </p:sp>
      <p:sp>
        <p:nvSpPr>
          <p:cNvPr id="2052" name="Rectangle 4"/>
          <p:cNvSpPr>
            <a:spLocks noGrp="1" noRot="1" noChangeAspect="1" noChangeArrowheads="1" noTextEdit="1"/>
          </p:cNvSpPr>
          <p:nvPr>
            <p:ph type="sldImg" idx="2"/>
          </p:nvPr>
        </p:nvSpPr>
        <p:spPr bwMode="auto">
          <a:xfrm>
            <a:off x="895350" y="730250"/>
            <a:ext cx="4876800" cy="36591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66750" y="4632325"/>
            <a:ext cx="5335588" cy="4391025"/>
          </a:xfrm>
          <a:prstGeom prst="rect">
            <a:avLst/>
          </a:prstGeom>
          <a:noFill/>
          <a:ln>
            <a:noFill/>
          </a:ln>
          <a:extLst/>
        </p:spPr>
        <p:txBody>
          <a:bodyPr vert="horz" wrap="square" lIns="89761" tIns="44881" rIns="89761" bIns="4488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263063"/>
            <a:ext cx="2890838" cy="488950"/>
          </a:xfrm>
          <a:prstGeom prst="rect">
            <a:avLst/>
          </a:prstGeom>
          <a:noFill/>
          <a:ln>
            <a:noFill/>
          </a:ln>
          <a:extLst/>
        </p:spPr>
        <p:txBody>
          <a:bodyPr vert="horz" wrap="square" lIns="89761" tIns="44881" rIns="89761" bIns="44881" numCol="1" anchor="b" anchorCtr="0" compatLnSpc="1">
            <a:prstTxWarp prst="textNoShape">
              <a:avLst/>
            </a:prstTxWarp>
          </a:bodyPr>
          <a:lstStyle>
            <a:lvl1pPr defTabSz="897736" eaLnBrk="1" hangingPunct="1">
              <a:defRPr sz="1200"/>
            </a:lvl1pPr>
          </a:lstStyle>
          <a:p>
            <a:pPr>
              <a:defRPr/>
            </a:pPr>
            <a:endParaRPr lang="hr-HR"/>
          </a:p>
        </p:txBody>
      </p:sp>
      <p:sp>
        <p:nvSpPr>
          <p:cNvPr id="4103" name="Rectangle 7"/>
          <p:cNvSpPr>
            <a:spLocks noGrp="1" noChangeArrowheads="1"/>
          </p:cNvSpPr>
          <p:nvPr>
            <p:ph type="sldNum" sz="quarter" idx="5"/>
          </p:nvPr>
        </p:nvSpPr>
        <p:spPr bwMode="auto">
          <a:xfrm>
            <a:off x="3776663" y="9263063"/>
            <a:ext cx="2890837" cy="488950"/>
          </a:xfrm>
          <a:prstGeom prst="rect">
            <a:avLst/>
          </a:prstGeom>
          <a:noFill/>
          <a:ln>
            <a:noFill/>
          </a:ln>
          <a:extLst/>
        </p:spPr>
        <p:txBody>
          <a:bodyPr vert="horz" wrap="square" lIns="89761" tIns="44881" rIns="89761" bIns="44881" numCol="1" anchor="b" anchorCtr="0" compatLnSpc="1">
            <a:prstTxWarp prst="textNoShape">
              <a:avLst/>
            </a:prstTxWarp>
          </a:bodyPr>
          <a:lstStyle>
            <a:lvl1pPr algn="r" defTabSz="896938" eaLnBrk="1" hangingPunct="1">
              <a:defRPr sz="1200"/>
            </a:lvl1pPr>
          </a:lstStyle>
          <a:p>
            <a:pPr>
              <a:defRPr/>
            </a:pPr>
            <a:fld id="{EF536C06-8219-4FDB-A20E-2728F5692F0B}" type="slidenum">
              <a:rPr lang="en-US"/>
              <a:pPr>
                <a:defRPr/>
              </a:pPr>
              <a:t>‹#›</a:t>
            </a:fld>
            <a:endParaRPr lang="en-US" dirty="0"/>
          </a:p>
        </p:txBody>
      </p:sp>
    </p:spTree>
    <p:extLst>
      <p:ext uri="{BB962C8B-B14F-4D97-AF65-F5344CB8AC3E}">
        <p14:creationId xmlns:p14="http://schemas.microsoft.com/office/powerpoint/2010/main" val="1638736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hr-BA" dirty="0"/>
          </a:p>
        </p:txBody>
      </p:sp>
      <p:sp>
        <p:nvSpPr>
          <p:cNvPr id="4" name="Slide Number Placeholder 3"/>
          <p:cNvSpPr>
            <a:spLocks noGrp="1"/>
          </p:cNvSpPr>
          <p:nvPr>
            <p:ph type="sldNum" sz="quarter" idx="10"/>
          </p:nvPr>
        </p:nvSpPr>
        <p:spPr/>
        <p:txBody>
          <a:bodyPr/>
          <a:lstStyle/>
          <a:p>
            <a:pPr>
              <a:defRPr/>
            </a:pPr>
            <a:fld id="{EF536C06-8219-4FDB-A20E-2728F5692F0B}" type="slidenum">
              <a:rPr lang="en-US" smtClean="0"/>
              <a:pPr>
                <a:defRPr/>
              </a:pPr>
              <a:t>1</a:t>
            </a:fld>
            <a:endParaRPr lang="en-US" dirty="0"/>
          </a:p>
        </p:txBody>
      </p:sp>
    </p:spTree>
    <p:extLst>
      <p:ext uri="{BB962C8B-B14F-4D97-AF65-F5344CB8AC3E}">
        <p14:creationId xmlns:p14="http://schemas.microsoft.com/office/powerpoint/2010/main" val="3050577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hr-BA" dirty="0"/>
          </a:p>
        </p:txBody>
      </p:sp>
      <p:sp>
        <p:nvSpPr>
          <p:cNvPr id="4" name="Slide Number Placeholder 3"/>
          <p:cNvSpPr>
            <a:spLocks noGrp="1"/>
          </p:cNvSpPr>
          <p:nvPr>
            <p:ph type="sldNum" sz="quarter" idx="10"/>
          </p:nvPr>
        </p:nvSpPr>
        <p:spPr/>
        <p:txBody>
          <a:bodyPr/>
          <a:lstStyle/>
          <a:p>
            <a:pPr>
              <a:defRPr/>
            </a:pPr>
            <a:fld id="{EF536C06-8219-4FDB-A20E-2728F5692F0B}" type="slidenum">
              <a:rPr lang="en-US" smtClean="0"/>
              <a:pPr>
                <a:defRPr/>
              </a:pPr>
              <a:t>11</a:t>
            </a:fld>
            <a:endParaRPr lang="en-US" dirty="0"/>
          </a:p>
        </p:txBody>
      </p:sp>
    </p:spTree>
    <p:extLst>
      <p:ext uri="{BB962C8B-B14F-4D97-AF65-F5344CB8AC3E}">
        <p14:creationId xmlns:p14="http://schemas.microsoft.com/office/powerpoint/2010/main" val="3255117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bs-Latn-BA" sz="1200" dirty="0" smtClean="0">
              <a:latin typeface="Times" panose="02020603050405020304" pitchFamily="18" charset="0"/>
              <a:cs typeface="Times" panose="02020603050405020304" pitchFamily="18" charset="0"/>
            </a:endParaRPr>
          </a:p>
        </p:txBody>
      </p:sp>
      <p:sp>
        <p:nvSpPr>
          <p:cNvPr id="4" name="Slide Number Placeholder 3"/>
          <p:cNvSpPr>
            <a:spLocks noGrp="1"/>
          </p:cNvSpPr>
          <p:nvPr>
            <p:ph type="sldNum" sz="quarter" idx="10"/>
          </p:nvPr>
        </p:nvSpPr>
        <p:spPr/>
        <p:txBody>
          <a:bodyPr/>
          <a:lstStyle/>
          <a:p>
            <a:pPr>
              <a:defRPr/>
            </a:pPr>
            <a:fld id="{EF536C06-8219-4FDB-A20E-2728F5692F0B}" type="slidenum">
              <a:rPr lang="en-US" smtClean="0"/>
              <a:pPr>
                <a:defRPr/>
              </a:pPr>
              <a:t>12</a:t>
            </a:fld>
            <a:endParaRPr lang="en-US" dirty="0"/>
          </a:p>
        </p:txBody>
      </p:sp>
    </p:spTree>
    <p:extLst>
      <p:ext uri="{BB962C8B-B14F-4D97-AF65-F5344CB8AC3E}">
        <p14:creationId xmlns:p14="http://schemas.microsoft.com/office/powerpoint/2010/main" val="3460600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hr-BA" dirty="0" smtClean="0"/>
          </a:p>
          <a:p>
            <a:pPr marL="171450" indent="-171450">
              <a:buFont typeface="Arial" panose="020B0604020202020204" pitchFamily="34" charset="0"/>
              <a:buChar char="•"/>
            </a:pPr>
            <a:endParaRPr lang="hr-BA" dirty="0"/>
          </a:p>
        </p:txBody>
      </p:sp>
      <p:sp>
        <p:nvSpPr>
          <p:cNvPr id="4" name="Slide Number Placeholder 3"/>
          <p:cNvSpPr>
            <a:spLocks noGrp="1"/>
          </p:cNvSpPr>
          <p:nvPr>
            <p:ph type="sldNum" sz="quarter" idx="10"/>
          </p:nvPr>
        </p:nvSpPr>
        <p:spPr/>
        <p:txBody>
          <a:bodyPr/>
          <a:lstStyle/>
          <a:p>
            <a:pPr>
              <a:defRPr/>
            </a:pPr>
            <a:fld id="{EF536C06-8219-4FDB-A20E-2728F5692F0B}" type="slidenum">
              <a:rPr lang="en-US" smtClean="0"/>
              <a:pPr>
                <a:defRPr/>
              </a:pPr>
              <a:t>13</a:t>
            </a:fld>
            <a:endParaRPr lang="en-US" dirty="0"/>
          </a:p>
        </p:txBody>
      </p:sp>
    </p:spTree>
    <p:extLst>
      <p:ext uri="{BB962C8B-B14F-4D97-AF65-F5344CB8AC3E}">
        <p14:creationId xmlns:p14="http://schemas.microsoft.com/office/powerpoint/2010/main" val="3372130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hr-BA" dirty="0"/>
          </a:p>
        </p:txBody>
      </p:sp>
      <p:sp>
        <p:nvSpPr>
          <p:cNvPr id="4" name="Slide Number Placeholder 3"/>
          <p:cNvSpPr>
            <a:spLocks noGrp="1"/>
          </p:cNvSpPr>
          <p:nvPr>
            <p:ph type="sldNum" sz="quarter" idx="10"/>
          </p:nvPr>
        </p:nvSpPr>
        <p:spPr/>
        <p:txBody>
          <a:bodyPr/>
          <a:lstStyle/>
          <a:p>
            <a:pPr>
              <a:defRPr/>
            </a:pPr>
            <a:fld id="{EF536C06-8219-4FDB-A20E-2728F5692F0B}" type="slidenum">
              <a:rPr lang="en-US" smtClean="0"/>
              <a:pPr>
                <a:defRPr/>
              </a:pPr>
              <a:t>14</a:t>
            </a:fld>
            <a:endParaRPr lang="en-US" dirty="0"/>
          </a:p>
        </p:txBody>
      </p:sp>
    </p:spTree>
    <p:extLst>
      <p:ext uri="{BB962C8B-B14F-4D97-AF65-F5344CB8AC3E}">
        <p14:creationId xmlns:p14="http://schemas.microsoft.com/office/powerpoint/2010/main" val="2985956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hr-BA" dirty="0"/>
          </a:p>
        </p:txBody>
      </p:sp>
      <p:sp>
        <p:nvSpPr>
          <p:cNvPr id="4" name="Slide Number Placeholder 3"/>
          <p:cNvSpPr>
            <a:spLocks noGrp="1"/>
          </p:cNvSpPr>
          <p:nvPr>
            <p:ph type="sldNum" sz="quarter" idx="10"/>
          </p:nvPr>
        </p:nvSpPr>
        <p:spPr/>
        <p:txBody>
          <a:bodyPr/>
          <a:lstStyle/>
          <a:p>
            <a:pPr>
              <a:defRPr/>
            </a:pPr>
            <a:fld id="{EF536C06-8219-4FDB-A20E-2728F5692F0B}" type="slidenum">
              <a:rPr lang="en-US" smtClean="0"/>
              <a:pPr>
                <a:defRPr/>
              </a:pPr>
              <a:t>2</a:t>
            </a:fld>
            <a:endParaRPr lang="en-US" dirty="0"/>
          </a:p>
        </p:txBody>
      </p:sp>
    </p:spTree>
    <p:extLst>
      <p:ext uri="{BB962C8B-B14F-4D97-AF65-F5344CB8AC3E}">
        <p14:creationId xmlns:p14="http://schemas.microsoft.com/office/powerpoint/2010/main" val="3530920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hr-BA" dirty="0" smtClean="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dirty="0" smtClean="0"/>
          </a:p>
          <a:p>
            <a:endParaRPr lang="hr-BA" dirty="0"/>
          </a:p>
        </p:txBody>
      </p:sp>
      <p:sp>
        <p:nvSpPr>
          <p:cNvPr id="4" name="Slide Number Placeholder 3"/>
          <p:cNvSpPr>
            <a:spLocks noGrp="1"/>
          </p:cNvSpPr>
          <p:nvPr>
            <p:ph type="sldNum" sz="quarter" idx="10"/>
          </p:nvPr>
        </p:nvSpPr>
        <p:spPr/>
        <p:txBody>
          <a:bodyPr/>
          <a:lstStyle/>
          <a:p>
            <a:pPr>
              <a:defRPr/>
            </a:pPr>
            <a:fld id="{EF536C06-8219-4FDB-A20E-2728F5692F0B}" type="slidenum">
              <a:rPr lang="en-US" smtClean="0"/>
              <a:pPr>
                <a:defRPr/>
              </a:pPr>
              <a:t>3</a:t>
            </a:fld>
            <a:endParaRPr lang="en-US" dirty="0"/>
          </a:p>
        </p:txBody>
      </p:sp>
    </p:spTree>
    <p:extLst>
      <p:ext uri="{BB962C8B-B14F-4D97-AF65-F5344CB8AC3E}">
        <p14:creationId xmlns:p14="http://schemas.microsoft.com/office/powerpoint/2010/main" val="3421195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hr-BA" dirty="0"/>
          </a:p>
        </p:txBody>
      </p:sp>
      <p:sp>
        <p:nvSpPr>
          <p:cNvPr id="4" name="Slide Number Placeholder 3"/>
          <p:cNvSpPr>
            <a:spLocks noGrp="1"/>
          </p:cNvSpPr>
          <p:nvPr>
            <p:ph type="sldNum" sz="quarter" idx="10"/>
          </p:nvPr>
        </p:nvSpPr>
        <p:spPr/>
        <p:txBody>
          <a:bodyPr/>
          <a:lstStyle/>
          <a:p>
            <a:pPr>
              <a:defRPr/>
            </a:pPr>
            <a:fld id="{EF536C06-8219-4FDB-A20E-2728F5692F0B}" type="slidenum">
              <a:rPr lang="en-US" smtClean="0"/>
              <a:pPr>
                <a:defRPr/>
              </a:pPr>
              <a:t>4</a:t>
            </a:fld>
            <a:endParaRPr lang="en-US" dirty="0"/>
          </a:p>
        </p:txBody>
      </p:sp>
    </p:spTree>
    <p:extLst>
      <p:ext uri="{BB962C8B-B14F-4D97-AF65-F5344CB8AC3E}">
        <p14:creationId xmlns:p14="http://schemas.microsoft.com/office/powerpoint/2010/main" val="724084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hr-BA" dirty="0"/>
          </a:p>
        </p:txBody>
      </p:sp>
      <p:sp>
        <p:nvSpPr>
          <p:cNvPr id="4" name="Slide Number Placeholder 3"/>
          <p:cNvSpPr>
            <a:spLocks noGrp="1"/>
          </p:cNvSpPr>
          <p:nvPr>
            <p:ph type="sldNum" sz="quarter" idx="10"/>
          </p:nvPr>
        </p:nvSpPr>
        <p:spPr/>
        <p:txBody>
          <a:bodyPr/>
          <a:lstStyle/>
          <a:p>
            <a:pPr>
              <a:defRPr/>
            </a:pPr>
            <a:fld id="{EF536C06-8219-4FDB-A20E-2728F5692F0B}" type="slidenum">
              <a:rPr lang="en-US" smtClean="0"/>
              <a:pPr>
                <a:defRPr/>
              </a:pPr>
              <a:t>5</a:t>
            </a:fld>
            <a:endParaRPr lang="en-US" dirty="0"/>
          </a:p>
        </p:txBody>
      </p:sp>
    </p:spTree>
    <p:extLst>
      <p:ext uri="{BB962C8B-B14F-4D97-AF65-F5344CB8AC3E}">
        <p14:creationId xmlns:p14="http://schemas.microsoft.com/office/powerpoint/2010/main" val="2241431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BA" dirty="0"/>
          </a:p>
        </p:txBody>
      </p:sp>
      <p:sp>
        <p:nvSpPr>
          <p:cNvPr id="4" name="Slide Number Placeholder 3"/>
          <p:cNvSpPr>
            <a:spLocks noGrp="1"/>
          </p:cNvSpPr>
          <p:nvPr>
            <p:ph type="sldNum" sz="quarter" idx="10"/>
          </p:nvPr>
        </p:nvSpPr>
        <p:spPr/>
        <p:txBody>
          <a:bodyPr/>
          <a:lstStyle/>
          <a:p>
            <a:pPr>
              <a:defRPr/>
            </a:pPr>
            <a:fld id="{EF536C06-8219-4FDB-A20E-2728F5692F0B}" type="slidenum">
              <a:rPr lang="en-US" smtClean="0"/>
              <a:pPr>
                <a:defRPr/>
              </a:pPr>
              <a:t>6</a:t>
            </a:fld>
            <a:endParaRPr lang="en-US" dirty="0"/>
          </a:p>
        </p:txBody>
      </p:sp>
    </p:spTree>
    <p:extLst>
      <p:ext uri="{BB962C8B-B14F-4D97-AF65-F5344CB8AC3E}">
        <p14:creationId xmlns:p14="http://schemas.microsoft.com/office/powerpoint/2010/main" val="2771780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hr-BA" dirty="0"/>
          </a:p>
        </p:txBody>
      </p:sp>
      <p:sp>
        <p:nvSpPr>
          <p:cNvPr id="4" name="Slide Number Placeholder 3"/>
          <p:cNvSpPr>
            <a:spLocks noGrp="1"/>
          </p:cNvSpPr>
          <p:nvPr>
            <p:ph type="sldNum" sz="quarter" idx="10"/>
          </p:nvPr>
        </p:nvSpPr>
        <p:spPr/>
        <p:txBody>
          <a:bodyPr/>
          <a:lstStyle/>
          <a:p>
            <a:pPr>
              <a:defRPr/>
            </a:pPr>
            <a:fld id="{EF536C06-8219-4FDB-A20E-2728F5692F0B}" type="slidenum">
              <a:rPr lang="en-US" smtClean="0"/>
              <a:pPr>
                <a:defRPr/>
              </a:pPr>
              <a:t>7</a:t>
            </a:fld>
            <a:endParaRPr lang="en-US" dirty="0"/>
          </a:p>
        </p:txBody>
      </p:sp>
    </p:spTree>
    <p:extLst>
      <p:ext uri="{BB962C8B-B14F-4D97-AF65-F5344CB8AC3E}">
        <p14:creationId xmlns:p14="http://schemas.microsoft.com/office/powerpoint/2010/main" val="788181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hr-BA" dirty="0"/>
          </a:p>
        </p:txBody>
      </p:sp>
      <p:sp>
        <p:nvSpPr>
          <p:cNvPr id="4" name="Slide Number Placeholder 3"/>
          <p:cNvSpPr>
            <a:spLocks noGrp="1"/>
          </p:cNvSpPr>
          <p:nvPr>
            <p:ph type="sldNum" sz="quarter" idx="10"/>
          </p:nvPr>
        </p:nvSpPr>
        <p:spPr/>
        <p:txBody>
          <a:bodyPr/>
          <a:lstStyle/>
          <a:p>
            <a:pPr>
              <a:defRPr/>
            </a:pPr>
            <a:fld id="{EF536C06-8219-4FDB-A20E-2728F5692F0B}" type="slidenum">
              <a:rPr lang="en-US" smtClean="0"/>
              <a:pPr>
                <a:defRPr/>
              </a:pPr>
              <a:t>8</a:t>
            </a:fld>
            <a:endParaRPr lang="en-US" dirty="0"/>
          </a:p>
        </p:txBody>
      </p:sp>
    </p:spTree>
    <p:extLst>
      <p:ext uri="{BB962C8B-B14F-4D97-AF65-F5344CB8AC3E}">
        <p14:creationId xmlns:p14="http://schemas.microsoft.com/office/powerpoint/2010/main" val="978299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hr-BA" dirty="0" smtClean="0"/>
          </a:p>
        </p:txBody>
      </p:sp>
      <p:sp>
        <p:nvSpPr>
          <p:cNvPr id="4" name="Slide Number Placeholder 3"/>
          <p:cNvSpPr>
            <a:spLocks noGrp="1"/>
          </p:cNvSpPr>
          <p:nvPr>
            <p:ph type="sldNum" sz="quarter" idx="10"/>
          </p:nvPr>
        </p:nvSpPr>
        <p:spPr/>
        <p:txBody>
          <a:bodyPr/>
          <a:lstStyle/>
          <a:p>
            <a:pPr>
              <a:defRPr/>
            </a:pPr>
            <a:fld id="{EF536C06-8219-4FDB-A20E-2728F5692F0B}" type="slidenum">
              <a:rPr lang="en-US" smtClean="0"/>
              <a:pPr>
                <a:defRPr/>
              </a:pPr>
              <a:t>9</a:t>
            </a:fld>
            <a:endParaRPr lang="en-US" dirty="0"/>
          </a:p>
        </p:txBody>
      </p:sp>
    </p:spTree>
    <p:extLst>
      <p:ext uri="{BB962C8B-B14F-4D97-AF65-F5344CB8AC3E}">
        <p14:creationId xmlns:p14="http://schemas.microsoft.com/office/powerpoint/2010/main" val="1812645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hr-HR"/>
          </a:p>
        </p:txBody>
      </p:sp>
      <p:sp>
        <p:nvSpPr>
          <p:cNvPr id="4" name="Rectangle 4"/>
          <p:cNvSpPr>
            <a:spLocks noGrp="1" noChangeArrowheads="1"/>
          </p:cNvSpPr>
          <p:nvPr>
            <p:ph type="dt" sz="half" idx="10"/>
          </p:nvPr>
        </p:nvSpPr>
        <p:spPr>
          <a:ln/>
        </p:spPr>
        <p:txBody>
          <a:bodyPr/>
          <a:lstStyle>
            <a:lvl1pPr>
              <a:defRPr/>
            </a:lvl1pPr>
          </a:lstStyle>
          <a:p>
            <a:pPr>
              <a:defRPr/>
            </a:pPr>
            <a:fld id="{EF0FE992-B937-482D-BAFF-B387F0BE9D87}" type="datetime1">
              <a:rPr lang="en-US"/>
              <a:pPr>
                <a:defRPr/>
              </a:pPr>
              <a:t>11/14/2019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7A2B941-A60D-4173-B7F8-2AE3D773FD97}" type="slidenum">
              <a:rPr lang="en-US"/>
              <a:pPr>
                <a:defRPr/>
              </a:pPr>
              <a:t>‹#›</a:t>
            </a:fld>
            <a:endParaRPr lang="en-US" dirty="0"/>
          </a:p>
        </p:txBody>
      </p:sp>
    </p:spTree>
    <p:extLst>
      <p:ext uri="{BB962C8B-B14F-4D97-AF65-F5344CB8AC3E}">
        <p14:creationId xmlns:p14="http://schemas.microsoft.com/office/powerpoint/2010/main" val="696291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fld id="{B36FDEFC-215B-44DB-9102-081E327A8BE7}" type="datetime1">
              <a:rPr lang="en-US"/>
              <a:pPr>
                <a:defRPr/>
              </a:pPr>
              <a:t>11/14/2019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02F37EF-4736-4068-BDF5-108751266F5A}" type="slidenum">
              <a:rPr lang="en-US"/>
              <a:pPr>
                <a:defRPr/>
              </a:pPr>
              <a:t>‹#›</a:t>
            </a:fld>
            <a:endParaRPr lang="en-US" dirty="0"/>
          </a:p>
        </p:txBody>
      </p:sp>
    </p:spTree>
    <p:extLst>
      <p:ext uri="{BB962C8B-B14F-4D97-AF65-F5344CB8AC3E}">
        <p14:creationId xmlns:p14="http://schemas.microsoft.com/office/powerpoint/2010/main" val="3224917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fld id="{7721AA00-AED1-404B-B6B9-56C33002C11A}" type="datetime1">
              <a:rPr lang="en-US"/>
              <a:pPr>
                <a:defRPr/>
              </a:pPr>
              <a:t>11/14/2019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EE26372-2ACB-489C-BDB1-6160542EB62F}" type="slidenum">
              <a:rPr lang="en-US"/>
              <a:pPr>
                <a:defRPr/>
              </a:pPr>
              <a:t>‹#›</a:t>
            </a:fld>
            <a:endParaRPr lang="en-US" dirty="0"/>
          </a:p>
        </p:txBody>
      </p:sp>
    </p:spTree>
    <p:extLst>
      <p:ext uri="{BB962C8B-B14F-4D97-AF65-F5344CB8AC3E}">
        <p14:creationId xmlns:p14="http://schemas.microsoft.com/office/powerpoint/2010/main" val="1524097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3" name="Rectangle 4"/>
          <p:cNvSpPr>
            <a:spLocks noGrp="1" noChangeArrowheads="1"/>
          </p:cNvSpPr>
          <p:nvPr>
            <p:ph type="dt" sz="half" idx="10"/>
          </p:nvPr>
        </p:nvSpPr>
        <p:spPr>
          <a:ln/>
        </p:spPr>
        <p:txBody>
          <a:bodyPr/>
          <a:lstStyle>
            <a:lvl1pPr>
              <a:defRPr/>
            </a:lvl1pPr>
          </a:lstStyle>
          <a:p>
            <a:pPr>
              <a:defRPr/>
            </a:pPr>
            <a:fld id="{EFF1BD87-C455-46B1-AE27-E09FC6854767}" type="datetime1">
              <a:rPr lang="en-US"/>
              <a:pPr>
                <a:defRPr/>
              </a:pPr>
              <a:t>11/14/2019</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2BD8CC7-7E4C-4252-85FB-375493ED6A70}" type="slidenum">
              <a:rPr lang="en-US"/>
              <a:pPr>
                <a:defRPr/>
              </a:pPr>
              <a:t>‹#›</a:t>
            </a:fld>
            <a:endParaRPr lang="en-US" dirty="0"/>
          </a:p>
        </p:txBody>
      </p:sp>
    </p:spTree>
    <p:extLst>
      <p:ext uri="{BB962C8B-B14F-4D97-AF65-F5344CB8AC3E}">
        <p14:creationId xmlns:p14="http://schemas.microsoft.com/office/powerpoint/2010/main" val="132673621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bs-Latn-BA"/>
          </a:p>
        </p:txBody>
      </p:sp>
      <p:sp>
        <p:nvSpPr>
          <p:cNvPr id="3" name="Table Placeholder 2"/>
          <p:cNvSpPr>
            <a:spLocks noGrp="1"/>
          </p:cNvSpPr>
          <p:nvPr>
            <p:ph type="tbl" idx="1"/>
          </p:nvPr>
        </p:nvSpPr>
        <p:spPr>
          <a:xfrm>
            <a:off x="457200" y="1600200"/>
            <a:ext cx="8229600" cy="4525963"/>
          </a:xfrm>
        </p:spPr>
        <p:txBody>
          <a:bodyPr/>
          <a:lstStyle/>
          <a:p>
            <a:pPr lvl="0"/>
            <a:endParaRPr lang="bs-Latn-BA" noProof="0"/>
          </a:p>
        </p:txBody>
      </p:sp>
      <p:sp>
        <p:nvSpPr>
          <p:cNvPr id="4" name="Rectangle 4"/>
          <p:cNvSpPr>
            <a:spLocks noGrp="1" noChangeArrowheads="1"/>
          </p:cNvSpPr>
          <p:nvPr>
            <p:ph type="dt" sz="half" idx="10"/>
          </p:nvPr>
        </p:nvSpPr>
        <p:spPr>
          <a:ln/>
        </p:spPr>
        <p:txBody>
          <a:bodyPr/>
          <a:lstStyle>
            <a:lvl1pPr>
              <a:defRPr/>
            </a:lvl1pPr>
          </a:lstStyle>
          <a:p>
            <a:pPr>
              <a:defRPr/>
            </a:pPr>
            <a:fld id="{ECD195A9-4D98-4593-82D9-CF4B7CEEAE58}" type="datetime1">
              <a:rPr lang="en-US"/>
              <a:pPr>
                <a:defRPr/>
              </a:pPr>
              <a:t>11/14/2019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B218F3C-6780-44E2-BAE8-9E8757B4FE35}" type="slidenum">
              <a:rPr lang="en-US"/>
              <a:pPr>
                <a:defRPr/>
              </a:pPr>
              <a:t>‹#›</a:t>
            </a:fld>
            <a:endParaRPr lang="en-US" dirty="0"/>
          </a:p>
        </p:txBody>
      </p:sp>
    </p:spTree>
    <p:extLst>
      <p:ext uri="{BB962C8B-B14F-4D97-AF65-F5344CB8AC3E}">
        <p14:creationId xmlns:p14="http://schemas.microsoft.com/office/powerpoint/2010/main" val="260111704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bs-Latn-B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Rectangle 4"/>
          <p:cNvSpPr>
            <a:spLocks noGrp="1" noChangeArrowheads="1"/>
          </p:cNvSpPr>
          <p:nvPr>
            <p:ph type="dt" sz="half" idx="10"/>
          </p:nvPr>
        </p:nvSpPr>
        <p:spPr>
          <a:ln/>
        </p:spPr>
        <p:txBody>
          <a:bodyPr/>
          <a:lstStyle>
            <a:lvl1pPr>
              <a:defRPr/>
            </a:lvl1pPr>
          </a:lstStyle>
          <a:p>
            <a:pPr>
              <a:defRPr/>
            </a:pPr>
            <a:fld id="{3A94AC91-034E-41D9-9693-AAE4DA485135}" type="datetime1">
              <a:rPr lang="en-US"/>
              <a:pPr>
                <a:defRPr/>
              </a:pPr>
              <a:t>11/14/2019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145DB97-2A45-4A75-B9A1-5A6D134F5113}" type="slidenum">
              <a:rPr lang="en-US"/>
              <a:pPr>
                <a:defRPr/>
              </a:pPr>
              <a:t>‹#›</a:t>
            </a:fld>
            <a:endParaRPr lang="en-US" dirty="0"/>
          </a:p>
        </p:txBody>
      </p:sp>
    </p:spTree>
    <p:extLst>
      <p:ext uri="{BB962C8B-B14F-4D97-AF65-F5344CB8AC3E}">
        <p14:creationId xmlns:p14="http://schemas.microsoft.com/office/powerpoint/2010/main" val="108367950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fld id="{D3FCB128-C5D5-4347-9BE0-57D6C0720FF3}" type="datetime1">
              <a:rPr lang="en-US"/>
              <a:pPr>
                <a:defRPr/>
              </a:pPr>
              <a:t>11/14/2019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9FF9B66-F72D-4D97-9E0B-BA06C242AA83}" type="slidenum">
              <a:rPr lang="en-US"/>
              <a:pPr>
                <a:defRPr/>
              </a:pPr>
              <a:t>‹#›</a:t>
            </a:fld>
            <a:endParaRPr lang="en-US" dirty="0"/>
          </a:p>
        </p:txBody>
      </p:sp>
    </p:spTree>
    <p:extLst>
      <p:ext uri="{BB962C8B-B14F-4D97-AF65-F5344CB8AC3E}">
        <p14:creationId xmlns:p14="http://schemas.microsoft.com/office/powerpoint/2010/main" val="2478678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DE519D6-8A36-4271-A855-3AEB30A54559}" type="datetime1">
              <a:rPr lang="en-US"/>
              <a:pPr>
                <a:defRPr/>
              </a:pPr>
              <a:t>11/14/2019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BED3DB-3817-442C-AEC0-040AA3CA88E0}" type="slidenum">
              <a:rPr lang="en-US"/>
              <a:pPr>
                <a:defRPr/>
              </a:pPr>
              <a:t>‹#›</a:t>
            </a:fld>
            <a:endParaRPr lang="en-US" dirty="0"/>
          </a:p>
        </p:txBody>
      </p:sp>
    </p:spTree>
    <p:extLst>
      <p:ext uri="{BB962C8B-B14F-4D97-AF65-F5344CB8AC3E}">
        <p14:creationId xmlns:p14="http://schemas.microsoft.com/office/powerpoint/2010/main" val="278411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4"/>
          <p:cNvSpPr>
            <a:spLocks noGrp="1" noChangeArrowheads="1"/>
          </p:cNvSpPr>
          <p:nvPr>
            <p:ph type="dt" sz="half" idx="10"/>
          </p:nvPr>
        </p:nvSpPr>
        <p:spPr>
          <a:ln/>
        </p:spPr>
        <p:txBody>
          <a:bodyPr/>
          <a:lstStyle>
            <a:lvl1pPr>
              <a:defRPr/>
            </a:lvl1pPr>
          </a:lstStyle>
          <a:p>
            <a:pPr>
              <a:defRPr/>
            </a:pPr>
            <a:fld id="{93282D69-522B-4BEF-A243-2F444181D734}" type="datetime1">
              <a:rPr lang="en-US"/>
              <a:pPr>
                <a:defRPr/>
              </a:pPr>
              <a:t>11/14/2019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A615958-6C7C-46F8-AE22-4E2FD4940C94}" type="slidenum">
              <a:rPr lang="en-US"/>
              <a:pPr>
                <a:defRPr/>
              </a:pPr>
              <a:t>‹#›</a:t>
            </a:fld>
            <a:endParaRPr lang="en-US" dirty="0"/>
          </a:p>
        </p:txBody>
      </p:sp>
    </p:spTree>
    <p:extLst>
      <p:ext uri="{BB962C8B-B14F-4D97-AF65-F5344CB8AC3E}">
        <p14:creationId xmlns:p14="http://schemas.microsoft.com/office/powerpoint/2010/main" val="33518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4"/>
          <p:cNvSpPr>
            <a:spLocks noGrp="1" noChangeArrowheads="1"/>
          </p:cNvSpPr>
          <p:nvPr>
            <p:ph type="dt" sz="half" idx="10"/>
          </p:nvPr>
        </p:nvSpPr>
        <p:spPr>
          <a:ln/>
        </p:spPr>
        <p:txBody>
          <a:bodyPr/>
          <a:lstStyle>
            <a:lvl1pPr>
              <a:defRPr/>
            </a:lvl1pPr>
          </a:lstStyle>
          <a:p>
            <a:pPr>
              <a:defRPr/>
            </a:pPr>
            <a:fld id="{E80CE10E-3DCB-4059-9BA7-D05FB632084B}" type="datetime1">
              <a:rPr lang="en-US"/>
              <a:pPr>
                <a:defRPr/>
              </a:pPr>
              <a:t>11/14/2019</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AC8C08D-AB7A-48A7-8BC4-8128CB0BF25E}" type="slidenum">
              <a:rPr lang="en-US"/>
              <a:pPr>
                <a:defRPr/>
              </a:pPr>
              <a:t>‹#›</a:t>
            </a:fld>
            <a:endParaRPr lang="en-US" dirty="0"/>
          </a:p>
        </p:txBody>
      </p:sp>
    </p:spTree>
    <p:extLst>
      <p:ext uri="{BB962C8B-B14F-4D97-AF65-F5344CB8AC3E}">
        <p14:creationId xmlns:p14="http://schemas.microsoft.com/office/powerpoint/2010/main" val="55439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4"/>
          <p:cNvSpPr>
            <a:spLocks noGrp="1" noChangeArrowheads="1"/>
          </p:cNvSpPr>
          <p:nvPr>
            <p:ph type="dt" sz="half" idx="10"/>
          </p:nvPr>
        </p:nvSpPr>
        <p:spPr>
          <a:ln/>
        </p:spPr>
        <p:txBody>
          <a:bodyPr/>
          <a:lstStyle>
            <a:lvl1pPr>
              <a:defRPr/>
            </a:lvl1pPr>
          </a:lstStyle>
          <a:p>
            <a:pPr>
              <a:defRPr/>
            </a:pPr>
            <a:fld id="{66428F2A-5FE2-4F05-9586-C66397269F99}" type="datetime1">
              <a:rPr lang="en-US"/>
              <a:pPr>
                <a:defRPr/>
              </a:pPr>
              <a:t>11/14/2019</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23BE542-CD65-4293-A7DC-4EFB9A8D62CD}" type="slidenum">
              <a:rPr lang="en-US"/>
              <a:pPr>
                <a:defRPr/>
              </a:pPr>
              <a:t>‹#›</a:t>
            </a:fld>
            <a:endParaRPr lang="en-US" dirty="0"/>
          </a:p>
        </p:txBody>
      </p:sp>
    </p:spTree>
    <p:extLst>
      <p:ext uri="{BB962C8B-B14F-4D97-AF65-F5344CB8AC3E}">
        <p14:creationId xmlns:p14="http://schemas.microsoft.com/office/powerpoint/2010/main" val="2139253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1E55A3D-8C8E-43FE-A66C-3F9B05747DAC}" type="datetime1">
              <a:rPr lang="en-US"/>
              <a:pPr>
                <a:defRPr/>
              </a:pPr>
              <a:t>11/14/2019</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8B47B6F-C1A0-475A-A9AB-B40397453498}" type="slidenum">
              <a:rPr lang="en-US"/>
              <a:pPr>
                <a:defRPr/>
              </a:pPr>
              <a:t>‹#›</a:t>
            </a:fld>
            <a:endParaRPr lang="en-US" dirty="0"/>
          </a:p>
        </p:txBody>
      </p:sp>
    </p:spTree>
    <p:extLst>
      <p:ext uri="{BB962C8B-B14F-4D97-AF65-F5344CB8AC3E}">
        <p14:creationId xmlns:p14="http://schemas.microsoft.com/office/powerpoint/2010/main" val="3872190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86801F7-5EA3-4165-B532-09A292EC6253}" type="datetime1">
              <a:rPr lang="en-US"/>
              <a:pPr>
                <a:defRPr/>
              </a:pPr>
              <a:t>11/14/2019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9486770-F0D0-4E48-8354-9DA598A354CC}" type="slidenum">
              <a:rPr lang="en-US"/>
              <a:pPr>
                <a:defRPr/>
              </a:pPr>
              <a:t>‹#›</a:t>
            </a:fld>
            <a:endParaRPr lang="en-US" dirty="0"/>
          </a:p>
        </p:txBody>
      </p:sp>
    </p:spTree>
    <p:extLst>
      <p:ext uri="{BB962C8B-B14F-4D97-AF65-F5344CB8AC3E}">
        <p14:creationId xmlns:p14="http://schemas.microsoft.com/office/powerpoint/2010/main" val="164322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2E4EDB9-F581-4D18-BB85-BCA3C928DFC8}" type="datetime1">
              <a:rPr lang="en-US"/>
              <a:pPr>
                <a:defRPr/>
              </a:pPr>
              <a:t>11/14/2019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D0DEF8D-55F0-4D3E-A2E2-D697D4B8DA89}" type="slidenum">
              <a:rPr lang="en-US"/>
              <a:pPr>
                <a:defRPr/>
              </a:pPr>
              <a:t>‹#›</a:t>
            </a:fld>
            <a:endParaRPr lang="en-US" dirty="0"/>
          </a:p>
        </p:txBody>
      </p:sp>
    </p:spTree>
    <p:extLst>
      <p:ext uri="{BB962C8B-B14F-4D97-AF65-F5344CB8AC3E}">
        <p14:creationId xmlns:p14="http://schemas.microsoft.com/office/powerpoint/2010/main" val="1299547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480FD55A-BDE4-4E9D-971E-53C4B10C0DBE}" type="datetime1">
              <a:rPr lang="en-US"/>
              <a:pPr>
                <a:defRPr/>
              </a:pPr>
              <a:t>11/14/2019</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A7938F3-0F6F-4A8E-93B3-8BA1D2D7DF7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fade">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p:tmplLst>
          <p:tmpl>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Lst>
      </p:bldP>
    </p:bld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spcBef>
                <a:spcPct val="0"/>
              </a:spcBef>
              <a:buFontTx/>
              <a:buNone/>
            </a:pPr>
            <a:fld id="{014235FF-F572-4811-B325-F51F891A4C5F}" type="slidenum">
              <a:rPr lang="en-GB" altLang="en-US" sz="1400" smtClean="0">
                <a:latin typeface="Times New Roman" panose="02020603050405020304" pitchFamily="18" charset="0"/>
                <a:cs typeface="Times New Roman" panose="02020603050405020304" pitchFamily="18" charset="0"/>
              </a:rPr>
              <a:pPr>
                <a:spcBef>
                  <a:spcPct val="0"/>
                </a:spcBef>
                <a:buFontTx/>
                <a:buNone/>
              </a:pPr>
              <a:t>1</a:t>
            </a:fld>
            <a:endParaRPr lang="en-GB" altLang="en-US" sz="1400" dirty="0" smtClean="0">
              <a:latin typeface="Times New Roman" panose="02020603050405020304" pitchFamily="18" charset="0"/>
              <a:cs typeface="Times New Roman" panose="02020603050405020304" pitchFamily="18" charset="0"/>
            </a:endParaRPr>
          </a:p>
        </p:txBody>
      </p:sp>
      <p:sp>
        <p:nvSpPr>
          <p:cNvPr id="169986" name="Text Box 2"/>
          <p:cNvSpPr txBox="1">
            <a:spLocks noChangeArrowheads="1"/>
          </p:cNvSpPr>
          <p:nvPr/>
        </p:nvSpPr>
        <p:spPr bwMode="auto">
          <a:xfrm>
            <a:off x="3870325" y="2393950"/>
            <a:ext cx="2606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eaLnBrk="1" hangingPunct="1">
              <a:spcBef>
                <a:spcPct val="0"/>
              </a:spcBef>
              <a:buFontTx/>
              <a:buNone/>
            </a:pPr>
            <a:endParaRPr lang="en-GB" altLang="en-US" sz="1800" dirty="0"/>
          </a:p>
        </p:txBody>
      </p:sp>
      <p:sp>
        <p:nvSpPr>
          <p:cNvPr id="4100" name="Text Box 4"/>
          <p:cNvSpPr txBox="1">
            <a:spLocks noChangeArrowheads="1"/>
          </p:cNvSpPr>
          <p:nvPr/>
        </p:nvSpPr>
        <p:spPr bwMode="auto">
          <a:xfrm>
            <a:off x="179512" y="2496850"/>
            <a:ext cx="8839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FontTx/>
              <a:buNone/>
              <a:defRPr/>
            </a:pPr>
            <a:r>
              <a:rPr lang="en-US" dirty="0" smtClean="0">
                <a:latin typeface="Times New Roman" panose="02020603050405020304" pitchFamily="18" charset="0"/>
                <a:cs typeface="Times New Roman" panose="02020603050405020304" pitchFamily="18" charset="0"/>
              </a:rPr>
              <a:t>Key Macroeconomic Imbalances in the case of BH</a:t>
            </a:r>
            <a:endParaRPr lang="en-US" altLang="en-US" b="1" dirty="0" smtClean="0">
              <a:latin typeface="Times New Roman" panose="02020603050405020304" pitchFamily="18" charset="0"/>
              <a:cs typeface="Times New Roman" panose="02020603050405020304" pitchFamily="18" charset="0"/>
            </a:endParaRPr>
          </a:p>
        </p:txBody>
      </p:sp>
      <p:sp>
        <p:nvSpPr>
          <p:cNvPr id="169989" name="Text Box 5"/>
          <p:cNvSpPr txBox="1">
            <a:spLocks noChangeArrowheads="1"/>
          </p:cNvSpPr>
          <p:nvPr/>
        </p:nvSpPr>
        <p:spPr bwMode="auto">
          <a:xfrm>
            <a:off x="1782763" y="5286375"/>
            <a:ext cx="5867400" cy="830997"/>
          </a:xfrm>
          <a:prstGeom prst="rect">
            <a:avLst/>
          </a:prstGeom>
          <a:noFill/>
          <a:ln>
            <a:noFill/>
          </a:ln>
          <a:effectLst/>
          <a:extLst/>
        </p:spPr>
        <p:txBody>
          <a:bodyPr>
            <a:spAutoFit/>
          </a:bodyPr>
          <a:lstStyle/>
          <a:p>
            <a:pPr algn="ctr">
              <a:defRPr/>
            </a:pPr>
            <a:r>
              <a:rPr lang="en-US" sz="1600" dirty="0" smtClean="0">
                <a:latin typeface="Times New Roman" panose="02020603050405020304" pitchFamily="18" charset="0"/>
                <a:cs typeface="Times New Roman" panose="02020603050405020304" pitchFamily="18" charset="0"/>
              </a:rPr>
              <a:t>Sarajevo, November 7th 2019</a:t>
            </a:r>
          </a:p>
          <a:p>
            <a:pPr algn="ctr">
              <a:defRPr/>
            </a:pPr>
            <a:r>
              <a:rPr lang="en-US" sz="1600" dirty="0" smtClean="0">
                <a:latin typeface="Times New Roman" panose="02020603050405020304" pitchFamily="18" charset="0"/>
                <a:cs typeface="Times New Roman" panose="02020603050405020304" pitchFamily="18" charset="0"/>
              </a:rPr>
              <a:t>CBBH Conference „Macroeconomic Imbalances and EU Convergence “</a:t>
            </a:r>
            <a:endParaRPr lang="en-US" sz="1600" dirty="0">
              <a:latin typeface="Times New Roman" panose="02020603050405020304" pitchFamily="18" charset="0"/>
              <a:cs typeface="Times New Roman" panose="02020603050405020304" pitchFamily="18" charset="0"/>
            </a:endParaRPr>
          </a:p>
        </p:txBody>
      </p:sp>
      <p:sp>
        <p:nvSpPr>
          <p:cNvPr id="4102" name="Line 6"/>
          <p:cNvSpPr>
            <a:spLocks noChangeShapeType="1"/>
          </p:cNvSpPr>
          <p:nvPr/>
        </p:nvSpPr>
        <p:spPr bwMode="auto">
          <a:xfrm>
            <a:off x="395288" y="3573463"/>
            <a:ext cx="82073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4103" name="Line 7"/>
          <p:cNvSpPr>
            <a:spLocks noChangeShapeType="1"/>
          </p:cNvSpPr>
          <p:nvPr/>
        </p:nvSpPr>
        <p:spPr bwMode="auto">
          <a:xfrm>
            <a:off x="2411413" y="5229225"/>
            <a:ext cx="46101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169992" name="Text Box 8"/>
          <p:cNvSpPr txBox="1">
            <a:spLocks noChangeArrowheads="1"/>
          </p:cNvSpPr>
          <p:nvPr/>
        </p:nvSpPr>
        <p:spPr bwMode="auto">
          <a:xfrm>
            <a:off x="1752600" y="4524375"/>
            <a:ext cx="5867400" cy="523875"/>
          </a:xfrm>
          <a:prstGeom prst="rect">
            <a:avLst/>
          </a:prstGeom>
          <a:noFill/>
          <a:ln>
            <a:noFill/>
          </a:ln>
          <a:effectLst/>
          <a:extLst/>
        </p:spPr>
        <p:txBody>
          <a:bodyPr>
            <a:spAutoFit/>
          </a:bodyPr>
          <a:lstStyle/>
          <a:p>
            <a:pPr algn="ctr">
              <a:defRPr/>
            </a:pPr>
            <a:r>
              <a:rPr lang="hr-BA" sz="2800" dirty="0" smtClean="0">
                <a:latin typeface="Times New Roman" panose="02020603050405020304" pitchFamily="18" charset="0"/>
                <a:cs typeface="Times New Roman" panose="02020603050405020304" pitchFamily="18" charset="0"/>
              </a:rPr>
              <a:t>Antonio Musa</a:t>
            </a:r>
            <a:r>
              <a:rPr lang="en-GB" sz="2800" dirty="0" smtClean="0">
                <a:latin typeface="Times New Roman" panose="02020603050405020304" pitchFamily="18" charset="0"/>
                <a:cs typeface="Times New Roman" panose="02020603050405020304" pitchFamily="18" charset="0"/>
              </a:rPr>
              <a:t>, CBBH</a:t>
            </a:r>
            <a:endParaRPr lang="en-GB" sz="2800" dirty="0">
              <a:latin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1699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84784"/>
            <a:ext cx="4040188" cy="432048"/>
          </a:xfrm>
        </p:spPr>
        <p:txBody>
          <a:bodyPr/>
          <a:lstStyle/>
          <a:p>
            <a:r>
              <a:rPr lang="hr-BA" sz="2800" b="0" dirty="0" smtClean="0">
                <a:solidFill>
                  <a:srgbClr val="0070C0"/>
                </a:solidFill>
                <a:latin typeface="Times" panose="02020603050405020304" pitchFamily="18" charset="0"/>
                <a:cs typeface="Times" panose="02020603050405020304" pitchFamily="18" charset="0"/>
              </a:rPr>
              <a:t>Private debt</a:t>
            </a:r>
            <a:endParaRPr lang="hr-BA" sz="2800" b="0" dirty="0">
              <a:solidFill>
                <a:srgbClr val="0070C0"/>
              </a:solidFill>
              <a:latin typeface="Times" panose="02020603050405020304" pitchFamily="18" charset="0"/>
              <a:cs typeface="Times" panose="02020603050405020304" pitchFamily="18" charset="0"/>
            </a:endParaRPr>
          </a:p>
        </p:txBody>
      </p:sp>
      <p:sp>
        <p:nvSpPr>
          <p:cNvPr id="6" name="Content Placeholder 5"/>
          <p:cNvSpPr>
            <a:spLocks noGrp="1"/>
          </p:cNvSpPr>
          <p:nvPr>
            <p:ph sz="quarter" idx="4"/>
          </p:nvPr>
        </p:nvSpPr>
        <p:spPr>
          <a:xfrm>
            <a:off x="5148064" y="1844824"/>
            <a:ext cx="3538736" cy="4281339"/>
          </a:xfrm>
        </p:spPr>
        <p:txBody>
          <a:bodyPr/>
          <a:lstStyle/>
          <a:p>
            <a:pPr algn="just"/>
            <a:r>
              <a:rPr lang="en-US" sz="2000" dirty="0" smtClean="0">
                <a:latin typeface="Times" panose="02020603050405020304" pitchFamily="18" charset="0"/>
                <a:cs typeface="Times" panose="02020603050405020304" pitchFamily="18" charset="0"/>
              </a:rPr>
              <a:t>As an indicator of macroeconomic imbalance, the level of private debt as a percentage of GDP cannot be assessed as excessive in BH.</a:t>
            </a:r>
          </a:p>
          <a:p>
            <a:pPr algn="just"/>
            <a:r>
              <a:rPr lang="en-US" sz="2000" dirty="0" smtClean="0">
                <a:latin typeface="Times" panose="02020603050405020304" pitchFamily="18" charset="0"/>
                <a:cs typeface="Times" panose="02020603050405020304" pitchFamily="18" charset="0"/>
              </a:rPr>
              <a:t>Interest rates on loans in BH are at a historically low level.</a:t>
            </a:r>
          </a:p>
          <a:p>
            <a:pPr algn="just"/>
            <a:r>
              <a:rPr lang="en-US" sz="2000" dirty="0" smtClean="0">
                <a:latin typeface="Times" panose="02020603050405020304" pitchFamily="18" charset="0"/>
                <a:cs typeface="Times" panose="02020603050405020304" pitchFamily="18" charset="0"/>
              </a:rPr>
              <a:t>Still, interest rates are significantly higher than in the euro area, largely due to the risk premium reflecting the overall macroeconomic situation in the country.</a:t>
            </a:r>
          </a:p>
          <a:p>
            <a:endParaRPr lang="en-US" sz="2000" dirty="0" smtClean="0">
              <a:latin typeface="Times" panose="02020603050405020304" pitchFamily="18" charset="0"/>
              <a:cs typeface="Times" panose="02020603050405020304" pitchFamily="18" charset="0"/>
            </a:endParaRPr>
          </a:p>
          <a:p>
            <a:endParaRPr lang="hr-BA" dirty="0"/>
          </a:p>
        </p:txBody>
      </p:sp>
      <p:sp>
        <p:nvSpPr>
          <p:cNvPr id="7" name="Slide Number Placeholder 6"/>
          <p:cNvSpPr>
            <a:spLocks noGrp="1"/>
          </p:cNvSpPr>
          <p:nvPr>
            <p:ph type="sldNum" sz="quarter" idx="12"/>
          </p:nvPr>
        </p:nvSpPr>
        <p:spPr/>
        <p:txBody>
          <a:bodyPr/>
          <a:lstStyle/>
          <a:p>
            <a:pPr>
              <a:defRPr/>
            </a:pPr>
            <a:fld id="{7AC8C08D-AB7A-48A7-8BC4-8128CB0BF25E}" type="slidenum">
              <a:rPr lang="en-US" smtClean="0"/>
              <a:pPr>
                <a:defRPr/>
              </a:pPr>
              <a:t>10</a:t>
            </a:fld>
            <a:endParaRPr lang="en-US" dirty="0"/>
          </a:p>
        </p:txBody>
      </p:sp>
      <p:sp>
        <p:nvSpPr>
          <p:cNvPr id="2" name="Rectangle 1"/>
          <p:cNvSpPr/>
          <p:nvPr/>
        </p:nvSpPr>
        <p:spPr>
          <a:xfrm>
            <a:off x="457200" y="5988241"/>
            <a:ext cx="1598515" cy="276999"/>
          </a:xfrm>
          <a:prstGeom prst="rect">
            <a:avLst/>
          </a:prstGeom>
        </p:spPr>
        <p:txBody>
          <a:bodyPr wrap="none">
            <a:spAutoFit/>
          </a:bodyPr>
          <a:lstStyle/>
          <a:p>
            <a:r>
              <a:rPr lang="en-GB" sz="1200" dirty="0">
                <a:latin typeface="Times New Roman" panose="02020603050405020304" pitchFamily="18" charset="0"/>
                <a:cs typeface="Times New Roman" panose="02020603050405020304" pitchFamily="18" charset="0"/>
              </a:rPr>
              <a:t>Source: </a:t>
            </a:r>
            <a:r>
              <a:rPr lang="hr-BA" sz="1200" dirty="0" smtClean="0">
                <a:latin typeface="Times New Roman" panose="02020603050405020304" pitchFamily="18" charset="0"/>
                <a:cs typeface="Times New Roman" panose="02020603050405020304" pitchFamily="18" charset="0"/>
              </a:rPr>
              <a:t>CBBH</a:t>
            </a:r>
            <a:r>
              <a:rPr lang="hr-BA" sz="1200" dirty="0">
                <a:latin typeface="Times New Roman" panose="02020603050405020304" pitchFamily="18" charset="0"/>
                <a:cs typeface="Times New Roman" panose="02020603050405020304" pitchFamily="18" charset="0"/>
              </a:rPr>
              <a:t>, BHAS</a:t>
            </a:r>
            <a:endParaRPr lang="hr-BA" sz="1200" dirty="0"/>
          </a:p>
        </p:txBody>
      </p:sp>
      <p:pic>
        <p:nvPicPr>
          <p:cNvPr id="5" name="Content Placeholder 4"/>
          <p:cNvPicPr>
            <a:picLocks noGrp="1" noChangeAspect="1"/>
          </p:cNvPicPr>
          <p:nvPr>
            <p:ph sz="half" idx="2"/>
          </p:nvPr>
        </p:nvPicPr>
        <p:blipFill>
          <a:blip r:embed="rId2"/>
          <a:stretch>
            <a:fillRect/>
          </a:stretch>
        </p:blipFill>
        <p:spPr>
          <a:xfrm>
            <a:off x="457199" y="1916832"/>
            <a:ext cx="4554727" cy="4013927"/>
          </a:xfrm>
          <a:prstGeom prst="rect">
            <a:avLst/>
          </a:prstGeom>
        </p:spPr>
      </p:pic>
    </p:spTree>
    <p:extLst>
      <p:ext uri="{BB962C8B-B14F-4D97-AF65-F5344CB8AC3E}">
        <p14:creationId xmlns:p14="http://schemas.microsoft.com/office/powerpoint/2010/main" val="1607696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1662" y="1412776"/>
            <a:ext cx="4040188" cy="440457"/>
          </a:xfrm>
        </p:spPr>
        <p:txBody>
          <a:bodyPr/>
          <a:lstStyle/>
          <a:p>
            <a:r>
              <a:rPr lang="en-US" sz="2800" b="0" dirty="0" smtClean="0">
                <a:solidFill>
                  <a:srgbClr val="0070C0"/>
                </a:solidFill>
                <a:latin typeface="Times" panose="02020603050405020304" pitchFamily="18" charset="0"/>
                <a:cs typeface="Times" panose="02020603050405020304" pitchFamily="18" charset="0"/>
              </a:rPr>
              <a:t>Fiscal sector</a:t>
            </a:r>
            <a:endParaRPr lang="en-US" sz="2800" b="0" dirty="0">
              <a:solidFill>
                <a:srgbClr val="0070C0"/>
              </a:solidFill>
              <a:latin typeface="Times" panose="02020603050405020304" pitchFamily="18" charset="0"/>
              <a:cs typeface="Times" panose="02020603050405020304" pitchFamily="18" charset="0"/>
            </a:endParaRPr>
          </a:p>
        </p:txBody>
      </p:sp>
      <p:sp>
        <p:nvSpPr>
          <p:cNvPr id="6" name="Content Placeholder 5"/>
          <p:cNvSpPr>
            <a:spLocks noGrp="1"/>
          </p:cNvSpPr>
          <p:nvPr>
            <p:ph sz="quarter" idx="4"/>
          </p:nvPr>
        </p:nvSpPr>
        <p:spPr>
          <a:xfrm>
            <a:off x="5148064" y="1853234"/>
            <a:ext cx="3538736" cy="4272930"/>
          </a:xfrm>
        </p:spPr>
        <p:txBody>
          <a:bodyPr/>
          <a:lstStyle/>
          <a:p>
            <a:r>
              <a:rPr lang="en-US" sz="2000" dirty="0" smtClean="0">
                <a:latin typeface="Times" panose="02020603050405020304" pitchFamily="18" charset="0"/>
                <a:cs typeface="Times" panose="02020603050405020304" pitchFamily="18" charset="0"/>
              </a:rPr>
              <a:t>The dominance of wages and social benefits in the structure of public spending (70% of total spending) leaves little room for capital investment.</a:t>
            </a:r>
          </a:p>
          <a:p>
            <a:r>
              <a:rPr lang="en-US" sz="2000" dirty="0" smtClean="0">
                <a:latin typeface="Times" panose="02020603050405020304" pitchFamily="18" charset="0"/>
                <a:cs typeface="Times" panose="02020603050405020304" pitchFamily="18" charset="0"/>
              </a:rPr>
              <a:t>Although the opportunities for higher growth of taxes are much exhausted, suppressing the informal economy could increase the room for revenue growth on this basis. </a:t>
            </a:r>
            <a:endParaRPr lang="en-US" sz="2000" dirty="0">
              <a:latin typeface="Times" panose="02020603050405020304" pitchFamily="18" charset="0"/>
              <a:cs typeface="Times" panose="02020603050405020304" pitchFamily="18" charset="0"/>
            </a:endParaRPr>
          </a:p>
        </p:txBody>
      </p:sp>
      <p:sp>
        <p:nvSpPr>
          <p:cNvPr id="7" name="Slide Number Placeholder 6"/>
          <p:cNvSpPr>
            <a:spLocks noGrp="1"/>
          </p:cNvSpPr>
          <p:nvPr>
            <p:ph type="sldNum" sz="quarter" idx="12"/>
          </p:nvPr>
        </p:nvSpPr>
        <p:spPr/>
        <p:txBody>
          <a:bodyPr/>
          <a:lstStyle/>
          <a:p>
            <a:pPr>
              <a:defRPr/>
            </a:pPr>
            <a:fld id="{7AC8C08D-AB7A-48A7-8BC4-8128CB0BF25E}" type="slidenum">
              <a:rPr lang="en-US" smtClean="0"/>
              <a:pPr>
                <a:defRPr/>
              </a:pPr>
              <a:t>11</a:t>
            </a:fld>
            <a:endParaRPr lang="en-US" dirty="0"/>
          </a:p>
        </p:txBody>
      </p:sp>
      <p:sp>
        <p:nvSpPr>
          <p:cNvPr id="9" name="Rectangle 8"/>
          <p:cNvSpPr/>
          <p:nvPr/>
        </p:nvSpPr>
        <p:spPr>
          <a:xfrm>
            <a:off x="457200" y="6119676"/>
            <a:ext cx="1598515" cy="276999"/>
          </a:xfrm>
          <a:prstGeom prst="rect">
            <a:avLst/>
          </a:prstGeom>
        </p:spPr>
        <p:txBody>
          <a:bodyPr wrap="none">
            <a:spAutoFit/>
          </a:bodyPr>
          <a:lstStyle/>
          <a:p>
            <a:r>
              <a:rPr lang="en-GB" sz="1200" dirty="0">
                <a:latin typeface="Times New Roman" panose="02020603050405020304" pitchFamily="18" charset="0"/>
                <a:cs typeface="Times New Roman" panose="02020603050405020304" pitchFamily="18" charset="0"/>
              </a:rPr>
              <a:t>Source: </a:t>
            </a:r>
            <a:r>
              <a:rPr lang="hr-BA" sz="1200" dirty="0" smtClean="0">
                <a:latin typeface="Times New Roman" panose="02020603050405020304" pitchFamily="18" charset="0"/>
                <a:cs typeface="Times New Roman" panose="02020603050405020304" pitchFamily="18" charset="0"/>
              </a:rPr>
              <a:t>CBBH</a:t>
            </a:r>
            <a:r>
              <a:rPr lang="hr-BA" sz="1200" dirty="0">
                <a:latin typeface="Times New Roman" panose="02020603050405020304" pitchFamily="18" charset="0"/>
                <a:cs typeface="Times New Roman" panose="02020603050405020304" pitchFamily="18" charset="0"/>
              </a:rPr>
              <a:t>, BHAS</a:t>
            </a:r>
            <a:endParaRPr lang="hr-BA" sz="1200" dirty="0"/>
          </a:p>
        </p:txBody>
      </p:sp>
      <p:pic>
        <p:nvPicPr>
          <p:cNvPr id="4" name="Content Placeholder 3"/>
          <p:cNvPicPr>
            <a:picLocks noGrp="1" noChangeAspect="1"/>
          </p:cNvPicPr>
          <p:nvPr>
            <p:ph sz="half" idx="2"/>
          </p:nvPr>
        </p:nvPicPr>
        <p:blipFill>
          <a:blip r:embed="rId3"/>
          <a:stretch>
            <a:fillRect/>
          </a:stretch>
        </p:blipFill>
        <p:spPr>
          <a:xfrm>
            <a:off x="457200" y="1853234"/>
            <a:ext cx="4503646" cy="4165872"/>
          </a:xfrm>
          <a:prstGeom prst="rect">
            <a:avLst/>
          </a:prstGeom>
        </p:spPr>
      </p:pic>
    </p:spTree>
    <p:extLst>
      <p:ext uri="{BB962C8B-B14F-4D97-AF65-F5344CB8AC3E}">
        <p14:creationId xmlns:p14="http://schemas.microsoft.com/office/powerpoint/2010/main" val="2947894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1412776"/>
            <a:ext cx="4968552" cy="504056"/>
          </a:xfrm>
        </p:spPr>
        <p:txBody>
          <a:bodyPr/>
          <a:lstStyle/>
          <a:p>
            <a:r>
              <a:rPr lang="hr-BA" sz="2800" b="0" dirty="0" smtClean="0">
                <a:solidFill>
                  <a:srgbClr val="0070C0"/>
                </a:solidFill>
                <a:latin typeface="Times" panose="02020603050405020304" pitchFamily="18" charset="0"/>
                <a:cs typeface="Times" panose="02020603050405020304" pitchFamily="18" charset="0"/>
              </a:rPr>
              <a:t>Labor market - Priority reforms</a:t>
            </a:r>
            <a:endParaRPr lang="hr-BA" sz="2800" b="0" dirty="0">
              <a:solidFill>
                <a:srgbClr val="0070C0"/>
              </a:solidFill>
              <a:latin typeface="Times" panose="02020603050405020304" pitchFamily="18" charset="0"/>
              <a:cs typeface="Times" panose="02020603050405020304" pitchFamily="18" charset="0"/>
            </a:endParaRPr>
          </a:p>
        </p:txBody>
      </p:sp>
      <p:sp>
        <p:nvSpPr>
          <p:cNvPr id="6" name="Content Placeholder 5"/>
          <p:cNvSpPr>
            <a:spLocks noGrp="1"/>
          </p:cNvSpPr>
          <p:nvPr>
            <p:ph sz="quarter" idx="4"/>
          </p:nvPr>
        </p:nvSpPr>
        <p:spPr>
          <a:xfrm>
            <a:off x="4788024" y="1844824"/>
            <a:ext cx="3898776" cy="4281339"/>
          </a:xfrm>
        </p:spPr>
        <p:txBody>
          <a:bodyPr/>
          <a:lstStyle/>
          <a:p>
            <a:r>
              <a:rPr lang="en-US" sz="2000" dirty="0">
                <a:latin typeface="Times" panose="02020603050405020304" pitchFamily="18" charset="0"/>
                <a:cs typeface="Times" panose="02020603050405020304" pitchFamily="18" charset="0"/>
              </a:rPr>
              <a:t>The ageing group above 65 years’ old is higher by 5.9</a:t>
            </a:r>
            <a:r>
              <a:rPr lang="en-US" sz="2000" dirty="0" smtClean="0">
                <a:latin typeface="Times" panose="02020603050405020304" pitchFamily="18" charset="0"/>
                <a:cs typeface="Times" panose="02020603050405020304" pitchFamily="18" charset="0"/>
              </a:rPr>
              <a:t>% </a:t>
            </a:r>
            <a:r>
              <a:rPr lang="en-US" sz="2000" dirty="0">
                <a:latin typeface="Times" panose="02020603050405020304" pitchFamily="18" charset="0"/>
                <a:cs typeface="Times" panose="02020603050405020304" pitchFamily="18" charset="0"/>
              </a:rPr>
              <a:t>from 2010 through </a:t>
            </a:r>
            <a:r>
              <a:rPr lang="en-US" sz="2000" dirty="0" smtClean="0">
                <a:latin typeface="Times" panose="02020603050405020304" pitchFamily="18" charset="0"/>
                <a:cs typeface="Times" panose="02020603050405020304" pitchFamily="18" charset="0"/>
              </a:rPr>
              <a:t>2018. </a:t>
            </a:r>
            <a:r>
              <a:rPr lang="en-US" sz="2000" dirty="0">
                <a:latin typeface="Times" panose="02020603050405020304" pitchFamily="18" charset="0"/>
                <a:cs typeface="Times" panose="02020603050405020304" pitchFamily="18" charset="0"/>
              </a:rPr>
              <a:t>Considering the </a:t>
            </a:r>
            <a:r>
              <a:rPr lang="en-US" sz="2000" dirty="0" smtClean="0">
                <a:latin typeface="Times" panose="02020603050405020304" pitchFamily="18" charset="0"/>
                <a:cs typeface="Times" panose="02020603050405020304" pitchFamily="18" charset="0"/>
              </a:rPr>
              <a:t>population </a:t>
            </a:r>
            <a:r>
              <a:rPr lang="en-US" sz="2000" dirty="0">
                <a:latin typeface="Times" panose="02020603050405020304" pitchFamily="18" charset="0"/>
                <a:cs typeface="Times" panose="02020603050405020304" pitchFamily="18" charset="0"/>
              </a:rPr>
              <a:t>below 15 year old, for the same period, their share in the overall population is lower by 5.7%</a:t>
            </a:r>
            <a:r>
              <a:rPr lang="hr-BA" sz="2000" dirty="0">
                <a:latin typeface="Times" panose="02020603050405020304" pitchFamily="18" charset="0"/>
                <a:cs typeface="Times" panose="02020603050405020304" pitchFamily="18" charset="0"/>
              </a:rPr>
              <a:t>. </a:t>
            </a:r>
            <a:endParaRPr lang="hr-BA" sz="2000" dirty="0" smtClean="0">
              <a:latin typeface="Times" panose="02020603050405020304" pitchFamily="18" charset="0"/>
              <a:cs typeface="Times" panose="02020603050405020304" pitchFamily="18" charset="0"/>
            </a:endParaRPr>
          </a:p>
          <a:p>
            <a:r>
              <a:rPr lang="en-US" sz="2000" dirty="0" smtClean="0">
                <a:latin typeface="Times" panose="02020603050405020304" pitchFamily="18" charset="0"/>
                <a:cs typeface="Times" panose="02020603050405020304" pitchFamily="18" charset="0"/>
              </a:rPr>
              <a:t>Progress towards addressing the important challenges related to long-term sustainability of public finances is slow.</a:t>
            </a:r>
          </a:p>
          <a:p>
            <a:r>
              <a:rPr lang="en-US" sz="2000" dirty="0" smtClean="0">
                <a:latin typeface="Times" panose="02020603050405020304" pitchFamily="18" charset="0"/>
                <a:cs typeface="Times" panose="02020603050405020304" pitchFamily="18" charset="0"/>
              </a:rPr>
              <a:t>The effect of labor on potential growth will diminish due to population aging and emigration.</a:t>
            </a:r>
          </a:p>
        </p:txBody>
      </p:sp>
      <p:sp>
        <p:nvSpPr>
          <p:cNvPr id="7" name="Slide Number Placeholder 6"/>
          <p:cNvSpPr>
            <a:spLocks noGrp="1"/>
          </p:cNvSpPr>
          <p:nvPr>
            <p:ph type="sldNum" sz="quarter" idx="12"/>
          </p:nvPr>
        </p:nvSpPr>
        <p:spPr/>
        <p:txBody>
          <a:bodyPr/>
          <a:lstStyle/>
          <a:p>
            <a:pPr>
              <a:defRPr/>
            </a:pPr>
            <a:fld id="{7AC8C08D-AB7A-48A7-8BC4-8128CB0BF25E}" type="slidenum">
              <a:rPr lang="en-US" smtClean="0"/>
              <a:pPr>
                <a:defRPr/>
              </a:pPr>
              <a:t>12</a:t>
            </a:fld>
            <a:endParaRPr lang="en-US" dirty="0"/>
          </a:p>
        </p:txBody>
      </p:sp>
      <p:sp>
        <p:nvSpPr>
          <p:cNvPr id="9" name="Rectangle 8"/>
          <p:cNvSpPr/>
          <p:nvPr/>
        </p:nvSpPr>
        <p:spPr>
          <a:xfrm>
            <a:off x="457198" y="6106725"/>
            <a:ext cx="1598515" cy="276999"/>
          </a:xfrm>
          <a:prstGeom prst="rect">
            <a:avLst/>
          </a:prstGeom>
        </p:spPr>
        <p:txBody>
          <a:bodyPr wrap="none">
            <a:spAutoFit/>
          </a:bodyPr>
          <a:lstStyle/>
          <a:p>
            <a:r>
              <a:rPr lang="en-GB" sz="1200" dirty="0">
                <a:latin typeface="Times New Roman" panose="02020603050405020304" pitchFamily="18" charset="0"/>
                <a:cs typeface="Times New Roman" panose="02020603050405020304" pitchFamily="18" charset="0"/>
              </a:rPr>
              <a:t>Source: </a:t>
            </a:r>
            <a:r>
              <a:rPr lang="hr-BA" sz="1200" dirty="0" smtClean="0">
                <a:latin typeface="Times New Roman" panose="02020603050405020304" pitchFamily="18" charset="0"/>
                <a:cs typeface="Times New Roman" panose="02020603050405020304" pitchFamily="18" charset="0"/>
              </a:rPr>
              <a:t>CBBH</a:t>
            </a:r>
            <a:r>
              <a:rPr lang="hr-BA" sz="1200" dirty="0">
                <a:latin typeface="Times New Roman" panose="02020603050405020304" pitchFamily="18" charset="0"/>
                <a:cs typeface="Times New Roman" panose="02020603050405020304" pitchFamily="18" charset="0"/>
              </a:rPr>
              <a:t>, BHAS</a:t>
            </a:r>
            <a:endParaRPr lang="hr-BA" sz="1200" dirty="0"/>
          </a:p>
        </p:txBody>
      </p:sp>
      <p:pic>
        <p:nvPicPr>
          <p:cNvPr id="4" name="Content Placeholder 3"/>
          <p:cNvPicPr>
            <a:picLocks noGrp="1" noChangeAspect="1"/>
          </p:cNvPicPr>
          <p:nvPr>
            <p:ph sz="half" idx="2"/>
          </p:nvPr>
        </p:nvPicPr>
        <p:blipFill>
          <a:blip r:embed="rId3"/>
          <a:stretch>
            <a:fillRect/>
          </a:stretch>
        </p:blipFill>
        <p:spPr>
          <a:xfrm>
            <a:off x="457200" y="1844824"/>
            <a:ext cx="4348966" cy="4243223"/>
          </a:xfrm>
          <a:prstGeom prst="rect">
            <a:avLst/>
          </a:prstGeom>
        </p:spPr>
      </p:pic>
    </p:spTree>
    <p:extLst>
      <p:ext uri="{BB962C8B-B14F-4D97-AF65-F5344CB8AC3E}">
        <p14:creationId xmlns:p14="http://schemas.microsoft.com/office/powerpoint/2010/main" val="3116506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395537" y="3951110"/>
            <a:ext cx="8291264" cy="2175052"/>
          </a:xfrm>
        </p:spPr>
        <p:txBody>
          <a:bodyPr/>
          <a:lstStyle/>
          <a:p>
            <a:r>
              <a:rPr lang="en-US" sz="2000" dirty="0">
                <a:latin typeface="Times" panose="02020603050405020304" pitchFamily="18" charset="0"/>
                <a:cs typeface="Times" panose="02020603050405020304" pitchFamily="18" charset="0"/>
              </a:rPr>
              <a:t>As part of the Euro 2020 </a:t>
            </a:r>
            <a:r>
              <a:rPr lang="en-US" sz="2000" dirty="0" smtClean="0">
                <a:latin typeface="Times" panose="02020603050405020304" pitchFamily="18" charset="0"/>
                <a:cs typeface="Times" panose="02020603050405020304" pitchFamily="18" charset="0"/>
              </a:rPr>
              <a:t>Strategy, </a:t>
            </a:r>
            <a:r>
              <a:rPr lang="en-US" sz="2000" dirty="0">
                <a:latin typeface="Times" panose="02020603050405020304" pitchFamily="18" charset="0"/>
                <a:cs typeface="Times" panose="02020603050405020304" pitchFamily="18" charset="0"/>
              </a:rPr>
              <a:t>one of the headline targets is to increase employment rate of the population aged 20-64 to at least 75</a:t>
            </a:r>
            <a:r>
              <a:rPr lang="en-US" sz="2000" dirty="0" smtClean="0">
                <a:latin typeface="Times" panose="02020603050405020304" pitchFamily="18" charset="0"/>
                <a:cs typeface="Times" panose="02020603050405020304" pitchFamily="18" charset="0"/>
              </a:rPr>
              <a:t>%</a:t>
            </a:r>
            <a:r>
              <a:rPr lang="hr-BA" sz="2000" dirty="0" smtClean="0">
                <a:latin typeface="Times" panose="02020603050405020304" pitchFamily="18" charset="0"/>
                <a:cs typeface="Times" panose="02020603050405020304" pitchFamily="18" charset="0"/>
              </a:rPr>
              <a:t>. </a:t>
            </a:r>
          </a:p>
          <a:p>
            <a:r>
              <a:rPr lang="en-US" sz="2000" dirty="0">
                <a:latin typeface="Times" panose="02020603050405020304" pitchFamily="18" charset="0"/>
                <a:cs typeface="Times" panose="02020603050405020304" pitchFamily="18" charset="0"/>
              </a:rPr>
              <a:t>Considering the </a:t>
            </a:r>
            <a:r>
              <a:rPr lang="en-US" sz="2000" dirty="0" smtClean="0">
                <a:latin typeface="Times" panose="02020603050405020304" pitchFamily="18" charset="0"/>
                <a:cs typeface="Times" panose="02020603050405020304" pitchFamily="18" charset="0"/>
              </a:rPr>
              <a:t>BH, </a:t>
            </a:r>
            <a:r>
              <a:rPr lang="en-US" sz="2000" dirty="0">
                <a:latin typeface="Times" panose="02020603050405020304" pitchFamily="18" charset="0"/>
                <a:cs typeface="Times" panose="02020603050405020304" pitchFamily="18" charset="0"/>
              </a:rPr>
              <a:t>the share of inactive </a:t>
            </a:r>
            <a:r>
              <a:rPr lang="en-US" sz="2000" dirty="0" smtClean="0">
                <a:latin typeface="Times" panose="02020603050405020304" pitchFamily="18" charset="0"/>
                <a:cs typeface="Times" panose="02020603050405020304" pitchFamily="18" charset="0"/>
              </a:rPr>
              <a:t>p</a:t>
            </a:r>
            <a:r>
              <a:rPr lang="hr-BA" sz="2000" dirty="0" smtClean="0">
                <a:latin typeface="Times" panose="02020603050405020304" pitchFamily="18" charset="0"/>
                <a:cs typeface="Times" panose="02020603050405020304" pitchFamily="18" charset="0"/>
              </a:rPr>
              <a:t>opulation</a:t>
            </a:r>
            <a:r>
              <a:rPr lang="en-US" sz="2000" dirty="0" smtClean="0">
                <a:latin typeface="Times" panose="02020603050405020304" pitchFamily="18" charset="0"/>
                <a:cs typeface="Times" panose="02020603050405020304" pitchFamily="18" charset="0"/>
              </a:rPr>
              <a:t> </a:t>
            </a:r>
            <a:r>
              <a:rPr lang="en-US" sz="2000" dirty="0">
                <a:latin typeface="Times" panose="02020603050405020304" pitchFamily="18" charset="0"/>
                <a:cs typeface="Times" panose="02020603050405020304" pitchFamily="18" charset="0"/>
              </a:rPr>
              <a:t>is substantially higher than in the EU countries.</a:t>
            </a:r>
            <a:endParaRPr lang="hr-BA" sz="2000" dirty="0">
              <a:latin typeface="Times" panose="02020603050405020304" pitchFamily="18" charset="0"/>
              <a:cs typeface="Times" panose="02020603050405020304" pitchFamily="18" charset="0"/>
            </a:endParaRPr>
          </a:p>
          <a:p>
            <a:r>
              <a:rPr lang="en-US" sz="2000" dirty="0" smtClean="0">
                <a:latin typeface="Times" panose="02020603050405020304" pitchFamily="18" charset="0"/>
                <a:cs typeface="Times" panose="02020603050405020304" pitchFamily="18" charset="0"/>
              </a:rPr>
              <a:t>Education </a:t>
            </a:r>
            <a:r>
              <a:rPr lang="en-US" sz="2000" dirty="0">
                <a:latin typeface="Times" panose="02020603050405020304" pitchFamily="18" charset="0"/>
                <a:cs typeface="Times" panose="02020603050405020304" pitchFamily="18" charset="0"/>
              </a:rPr>
              <a:t>and pension reform could have a positive impact on increasing labor use, while contending the informal economy, and improving public sector governance, could significantly increase competitiveness.</a:t>
            </a:r>
          </a:p>
          <a:p>
            <a:endParaRPr lang="hr-BA" dirty="0"/>
          </a:p>
        </p:txBody>
      </p:sp>
      <p:sp>
        <p:nvSpPr>
          <p:cNvPr id="7" name="Slide Number Placeholder 6"/>
          <p:cNvSpPr>
            <a:spLocks noGrp="1"/>
          </p:cNvSpPr>
          <p:nvPr>
            <p:ph type="sldNum" sz="quarter" idx="12"/>
          </p:nvPr>
        </p:nvSpPr>
        <p:spPr/>
        <p:txBody>
          <a:bodyPr/>
          <a:lstStyle/>
          <a:p>
            <a:pPr>
              <a:defRPr/>
            </a:pPr>
            <a:fld id="{7AC8C08D-AB7A-48A7-8BC4-8128CB0BF25E}" type="slidenum">
              <a:rPr lang="en-US" smtClean="0"/>
              <a:pPr>
                <a:defRPr/>
              </a:pPr>
              <a:t>13</a:t>
            </a:fld>
            <a:endParaRPr lang="en-US" dirty="0"/>
          </a:p>
        </p:txBody>
      </p:sp>
      <p:sp>
        <p:nvSpPr>
          <p:cNvPr id="9" name="Text Placeholder 2"/>
          <p:cNvSpPr>
            <a:spLocks noGrp="1"/>
          </p:cNvSpPr>
          <p:nvPr>
            <p:ph type="body" idx="1"/>
          </p:nvPr>
        </p:nvSpPr>
        <p:spPr>
          <a:xfrm>
            <a:off x="323528" y="1351575"/>
            <a:ext cx="5295155" cy="496888"/>
          </a:xfrm>
        </p:spPr>
        <p:txBody>
          <a:bodyPr/>
          <a:lstStyle/>
          <a:p>
            <a:r>
              <a:rPr lang="hr-BA" sz="2800" b="0" dirty="0" smtClean="0">
                <a:solidFill>
                  <a:srgbClr val="0070C0"/>
                </a:solidFill>
                <a:latin typeface="Times" panose="02020603050405020304" pitchFamily="18" charset="0"/>
                <a:cs typeface="Times" panose="02020603050405020304" pitchFamily="18" charset="0"/>
              </a:rPr>
              <a:t>Labor market - Priority reforms</a:t>
            </a:r>
            <a:endParaRPr lang="hr-BA" sz="2800" b="0" dirty="0">
              <a:solidFill>
                <a:srgbClr val="0070C0"/>
              </a:solidFill>
              <a:latin typeface="Times" panose="02020603050405020304" pitchFamily="18" charset="0"/>
              <a:cs typeface="Times" panose="02020603050405020304" pitchFamily="18" charset="0"/>
            </a:endParaRPr>
          </a:p>
        </p:txBody>
      </p:sp>
      <p:pic>
        <p:nvPicPr>
          <p:cNvPr id="5" name="Content Placeholder 4"/>
          <p:cNvPicPr>
            <a:picLocks noGrp="1" noChangeAspect="1"/>
          </p:cNvPicPr>
          <p:nvPr>
            <p:ph sz="half" idx="2"/>
          </p:nvPr>
        </p:nvPicPr>
        <p:blipFill>
          <a:blip r:embed="rId3"/>
          <a:stretch>
            <a:fillRect/>
          </a:stretch>
        </p:blipFill>
        <p:spPr>
          <a:xfrm>
            <a:off x="1331640" y="1967525"/>
            <a:ext cx="6408712" cy="1864521"/>
          </a:xfrm>
          <a:prstGeom prst="rect">
            <a:avLst/>
          </a:prstGeom>
        </p:spPr>
      </p:pic>
    </p:spTree>
    <p:extLst>
      <p:ext uri="{BB962C8B-B14F-4D97-AF65-F5344CB8AC3E}">
        <p14:creationId xmlns:p14="http://schemas.microsoft.com/office/powerpoint/2010/main" val="3648247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412776"/>
            <a:ext cx="8136904" cy="576064"/>
          </a:xfrm>
        </p:spPr>
        <p:txBody>
          <a:bodyPr/>
          <a:lstStyle/>
          <a:p>
            <a:pPr algn="l"/>
            <a:r>
              <a:rPr lang="en-US" sz="2800" dirty="0" smtClean="0">
                <a:solidFill>
                  <a:srgbClr val="0070C0"/>
                </a:solidFill>
                <a:latin typeface="Times" panose="02020603050405020304" pitchFamily="18" charset="0"/>
                <a:cs typeface="Times" panose="02020603050405020304" pitchFamily="18" charset="0"/>
              </a:rPr>
              <a:t>Concluding remarks</a:t>
            </a:r>
            <a:endParaRPr lang="en-US" sz="2800" dirty="0">
              <a:solidFill>
                <a:srgbClr val="0070C0"/>
              </a:solidFill>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457200" y="2132856"/>
            <a:ext cx="8229600" cy="4248472"/>
          </a:xfrm>
        </p:spPr>
        <p:txBody>
          <a:bodyPr/>
          <a:lstStyle/>
          <a:p>
            <a:pPr algn="just"/>
            <a:r>
              <a:rPr lang="en-US" sz="2000" dirty="0" smtClean="0">
                <a:latin typeface="Times" panose="02020603050405020304" pitchFamily="18" charset="0"/>
                <a:cs typeface="Times" panose="02020603050405020304" pitchFamily="18" charset="0"/>
              </a:rPr>
              <a:t>Harmful macroeconomic imbalances can adversely affect economic stability in a particular Member State, or the EU as a whole. This is why their timely and effective correction is so important.</a:t>
            </a:r>
          </a:p>
          <a:p>
            <a:pPr algn="just"/>
            <a:r>
              <a:rPr lang="en-US" sz="2000" dirty="0" smtClean="0">
                <a:latin typeface="Times" panose="02020603050405020304" pitchFamily="18" charset="0"/>
                <a:cs typeface="Times" panose="02020603050405020304" pitchFamily="18" charset="0"/>
              </a:rPr>
              <a:t>BH is experiencing imbalances, especially for employment indicators, which indicates unfavorable allocation of resources and under-adjustment of the economy.</a:t>
            </a:r>
          </a:p>
          <a:p>
            <a:pPr algn="just"/>
            <a:r>
              <a:rPr lang="en-US" sz="2000" dirty="0" smtClean="0">
                <a:latin typeface="Times" panose="02020603050405020304" pitchFamily="18" charset="0"/>
                <a:cs typeface="Times" panose="02020603050405020304" pitchFamily="18" charset="0"/>
              </a:rPr>
              <a:t>An inflexible labor market, with a high share of public sector employment and a neglected reform of the education system, burden competitiveness in the market</a:t>
            </a:r>
            <a:r>
              <a:rPr lang="hr-BA" sz="2000" dirty="0" smtClean="0">
                <a:latin typeface="Times" panose="02020603050405020304" pitchFamily="18" charset="0"/>
                <a:cs typeface="Times" panose="02020603050405020304" pitchFamily="18" charset="0"/>
              </a:rPr>
              <a:t> </a:t>
            </a:r>
            <a:r>
              <a:rPr lang="en-US" sz="2000" dirty="0" smtClean="0">
                <a:latin typeface="Times" panose="02020603050405020304" pitchFamily="18" charset="0"/>
                <a:cs typeface="Times" panose="02020603050405020304" pitchFamily="18" charset="0"/>
              </a:rPr>
              <a:t>and </a:t>
            </a:r>
            <a:r>
              <a:rPr lang="en-US" sz="2000" dirty="0">
                <a:latin typeface="Times" panose="02020603050405020304" pitchFamily="18" charset="0"/>
                <a:cs typeface="Times" panose="02020603050405020304" pitchFamily="18" charset="0"/>
              </a:rPr>
              <a:t>represent the most important source of macroeconomic </a:t>
            </a:r>
            <a:r>
              <a:rPr lang="en-US" sz="2000" dirty="0" smtClean="0">
                <a:latin typeface="Times" panose="02020603050405020304" pitchFamily="18" charset="0"/>
                <a:cs typeface="Times" panose="02020603050405020304" pitchFamily="18" charset="0"/>
              </a:rPr>
              <a:t>imbalances.</a:t>
            </a:r>
          </a:p>
          <a:p>
            <a:pPr algn="just"/>
            <a:r>
              <a:rPr lang="en-US" sz="2000" dirty="0" smtClean="0">
                <a:latin typeface="Times" panose="02020603050405020304" pitchFamily="18" charset="0"/>
                <a:cs typeface="Times" panose="02020603050405020304" pitchFamily="18" charset="0"/>
              </a:rPr>
              <a:t>There is increasing role of structural reforms in helping achieve stronger and durable potential growth.</a:t>
            </a:r>
          </a:p>
          <a:p>
            <a:pPr algn="just"/>
            <a:endParaRPr lang="en-US" sz="2000" dirty="0">
              <a:latin typeface="Times" panose="02020603050405020304" pitchFamily="18" charset="0"/>
              <a:cs typeface="Times" panose="02020603050405020304" pitchFamily="18" charset="0"/>
            </a:endParaRPr>
          </a:p>
          <a:p>
            <a:pPr algn="just"/>
            <a:endParaRPr lang="en-US" sz="2000" dirty="0">
              <a:latin typeface="Times" panose="02020603050405020304" pitchFamily="18" charset="0"/>
              <a:cs typeface="Times" panose="02020603050405020304" pitchFamily="18" charset="0"/>
            </a:endParaRPr>
          </a:p>
          <a:p>
            <a:pPr algn="just"/>
            <a:endParaRPr lang="hr-BA" sz="2000" dirty="0" smtClean="0">
              <a:latin typeface="Times" panose="02020603050405020304" pitchFamily="18" charset="0"/>
              <a:cs typeface="Times" panose="02020603050405020304" pitchFamily="18" charset="0"/>
            </a:endParaRPr>
          </a:p>
        </p:txBody>
      </p:sp>
      <p:sp>
        <p:nvSpPr>
          <p:cNvPr id="4" name="Slide Number Placeholder 3"/>
          <p:cNvSpPr>
            <a:spLocks noGrp="1"/>
          </p:cNvSpPr>
          <p:nvPr>
            <p:ph type="sldNum" sz="quarter" idx="12"/>
          </p:nvPr>
        </p:nvSpPr>
        <p:spPr/>
        <p:txBody>
          <a:bodyPr/>
          <a:lstStyle/>
          <a:p>
            <a:pPr>
              <a:defRPr/>
            </a:pPr>
            <a:fld id="{D9FF9B66-F72D-4D97-9E0B-BA06C242AA83}" type="slidenum">
              <a:rPr lang="en-US" smtClean="0"/>
              <a:pPr>
                <a:defRPr/>
              </a:pPr>
              <a:t>14</a:t>
            </a:fld>
            <a:endParaRPr lang="en-US" dirty="0"/>
          </a:p>
        </p:txBody>
      </p:sp>
    </p:spTree>
    <p:extLst>
      <p:ext uri="{BB962C8B-B14F-4D97-AF65-F5344CB8AC3E}">
        <p14:creationId xmlns:p14="http://schemas.microsoft.com/office/powerpoint/2010/main" val="3812604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140968"/>
            <a:ext cx="8229600" cy="889050"/>
          </a:xfrm>
        </p:spPr>
        <p:txBody>
          <a:bodyPr/>
          <a:lstStyle/>
          <a:p>
            <a:r>
              <a:rPr lang="hr-BA" sz="2800" dirty="0" smtClean="0">
                <a:solidFill>
                  <a:srgbClr val="0070C0"/>
                </a:solidFill>
                <a:latin typeface="Times New Roman" panose="02020603050405020304" pitchFamily="18" charset="0"/>
                <a:cs typeface="Times New Roman" panose="02020603050405020304" pitchFamily="18" charset="0"/>
              </a:rPr>
              <a:t/>
            </a:r>
            <a:br>
              <a:rPr lang="hr-BA" sz="2800" dirty="0" smtClean="0">
                <a:solidFill>
                  <a:srgbClr val="0070C0"/>
                </a:solidFill>
                <a:latin typeface="Times New Roman" panose="02020603050405020304" pitchFamily="18" charset="0"/>
                <a:cs typeface="Times New Roman" panose="02020603050405020304" pitchFamily="18" charset="0"/>
              </a:rPr>
            </a:br>
            <a:r>
              <a:rPr lang="en-GB" sz="2800" dirty="0" smtClean="0">
                <a:solidFill>
                  <a:srgbClr val="0070C0"/>
                </a:solidFill>
                <a:latin typeface="Times New Roman" panose="02020603050405020304" pitchFamily="18" charset="0"/>
                <a:cs typeface="Times New Roman" panose="02020603050405020304" pitchFamily="18" charset="0"/>
              </a:rPr>
              <a:t>Thank you for your attention.</a:t>
            </a:r>
            <a:r>
              <a:rPr lang="en-GB" sz="2800" dirty="0" smtClean="0">
                <a:latin typeface="Times New Roman" panose="02020603050405020304" pitchFamily="18" charset="0"/>
                <a:cs typeface="Times New Roman" panose="02020603050405020304" pitchFamily="18" charset="0"/>
              </a:rPr>
              <a:t/>
            </a:r>
            <a:br>
              <a:rPr lang="en-GB" sz="2800" dirty="0" smtClean="0">
                <a:latin typeface="Times New Roman" panose="02020603050405020304" pitchFamily="18" charset="0"/>
                <a:cs typeface="Times New Roman" panose="02020603050405020304" pitchFamily="18" charset="0"/>
              </a:rPr>
            </a:br>
            <a:endParaRPr lang="en-GB" sz="2800" dirty="0"/>
          </a:p>
        </p:txBody>
      </p:sp>
      <p:sp>
        <p:nvSpPr>
          <p:cNvPr id="4" name="Slide Number Placeholder 3"/>
          <p:cNvSpPr>
            <a:spLocks noGrp="1"/>
          </p:cNvSpPr>
          <p:nvPr>
            <p:ph type="sldNum" sz="quarter" idx="12"/>
          </p:nvPr>
        </p:nvSpPr>
        <p:spPr/>
        <p:txBody>
          <a:bodyPr/>
          <a:lstStyle/>
          <a:p>
            <a:pPr>
              <a:defRPr/>
            </a:pPr>
            <a:fld id="{D9FF9B66-F72D-4D97-9E0B-BA06C242AA83}" type="slidenum">
              <a:rPr lang="en-GB" smtClean="0">
                <a:latin typeface="Times New Roman" panose="02020603050405020304" pitchFamily="18" charset="0"/>
                <a:cs typeface="Times New Roman" panose="02020603050405020304" pitchFamily="18" charset="0"/>
              </a:rPr>
              <a:pPr>
                <a:defRPr/>
              </a:pPr>
              <a:t>15</a:t>
            </a:fld>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9377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56792"/>
            <a:ext cx="8229600" cy="504056"/>
          </a:xfrm>
        </p:spPr>
        <p:txBody>
          <a:bodyPr/>
          <a:lstStyle/>
          <a:p>
            <a:pPr algn="l"/>
            <a:r>
              <a:rPr lang="en-US" sz="2800" dirty="0" smtClean="0">
                <a:solidFill>
                  <a:srgbClr val="0070C0"/>
                </a:solidFill>
                <a:latin typeface="Times New Roman" panose="02020603050405020304" pitchFamily="18" charset="0"/>
                <a:cs typeface="Times New Roman" panose="02020603050405020304" pitchFamily="18" charset="0"/>
              </a:rPr>
              <a:t>Summary</a:t>
            </a:r>
            <a:endParaRPr lang="en-US" sz="2800" dirty="0"/>
          </a:p>
        </p:txBody>
      </p:sp>
      <p:sp>
        <p:nvSpPr>
          <p:cNvPr id="4" name="Content Placeholder 3"/>
          <p:cNvSpPr>
            <a:spLocks noGrp="1"/>
          </p:cNvSpPr>
          <p:nvPr>
            <p:ph idx="1"/>
          </p:nvPr>
        </p:nvSpPr>
        <p:spPr>
          <a:xfrm>
            <a:off x="457200" y="2204864"/>
            <a:ext cx="8229600" cy="3921299"/>
          </a:xfrm>
        </p:spPr>
        <p:txBody>
          <a:bodyPr/>
          <a:lstStyle/>
          <a:p>
            <a:pPr algn="just"/>
            <a:r>
              <a:rPr lang="en-US" sz="2000" dirty="0" smtClean="0">
                <a:latin typeface="Times" panose="02020603050405020304" pitchFamily="18" charset="0"/>
                <a:cs typeface="Times" panose="02020603050405020304" pitchFamily="18" charset="0"/>
              </a:rPr>
              <a:t>Economic </a:t>
            </a:r>
            <a:r>
              <a:rPr lang="en-US" sz="2000" dirty="0">
                <a:latin typeface="Times" panose="02020603050405020304" pitchFamily="18" charset="0"/>
                <a:cs typeface="Times" panose="02020603050405020304" pitchFamily="18" charset="0"/>
              </a:rPr>
              <a:t>growth continued in Bosnia and Herzegovina at moderate rates of around 3% per </a:t>
            </a:r>
            <a:r>
              <a:rPr lang="en-US" sz="2000" dirty="0" smtClean="0">
                <a:latin typeface="Times" panose="02020603050405020304" pitchFamily="18" charset="0"/>
                <a:cs typeface="Times" panose="02020603050405020304" pitchFamily="18" charset="0"/>
              </a:rPr>
              <a:t>year, which are not sufficient for faster convergence, </a:t>
            </a:r>
            <a:r>
              <a:rPr lang="en-US" sz="2000" dirty="0">
                <a:latin typeface="Times" panose="02020603050405020304" pitchFamily="18" charset="0"/>
                <a:cs typeface="Times" panose="02020603050405020304" pitchFamily="18" charset="0"/>
              </a:rPr>
              <a:t>given that </a:t>
            </a:r>
            <a:r>
              <a:rPr lang="en-US" sz="2000" dirty="0" smtClean="0">
                <a:latin typeface="Times" panose="02020603050405020304" pitchFamily="18" charset="0"/>
                <a:cs typeface="Times" panose="02020603050405020304" pitchFamily="18" charset="0"/>
              </a:rPr>
              <a:t>BH </a:t>
            </a:r>
            <a:r>
              <a:rPr lang="en-US" sz="2000" dirty="0">
                <a:latin typeface="Times" panose="02020603050405020304" pitchFamily="18" charset="0"/>
                <a:cs typeface="Times" panose="02020603050405020304" pitchFamily="18" charset="0"/>
              </a:rPr>
              <a:t>reaches only 31% of the average EU development </a:t>
            </a:r>
            <a:r>
              <a:rPr lang="en-US" sz="2000" dirty="0" smtClean="0">
                <a:latin typeface="Times" panose="02020603050405020304" pitchFamily="18" charset="0"/>
                <a:cs typeface="Times" panose="02020603050405020304" pitchFamily="18" charset="0"/>
              </a:rPr>
              <a:t>level</a:t>
            </a:r>
            <a:r>
              <a:rPr lang="hr-BA" sz="2000" dirty="0" smtClean="0">
                <a:latin typeface="Times" panose="02020603050405020304" pitchFamily="18" charset="0"/>
                <a:cs typeface="Times" panose="02020603050405020304" pitchFamily="18" charset="0"/>
              </a:rPr>
              <a:t>.</a:t>
            </a:r>
          </a:p>
          <a:p>
            <a:pPr algn="just"/>
            <a:r>
              <a:rPr lang="en-US" sz="2000" dirty="0">
                <a:latin typeface="Times" panose="02020603050405020304" pitchFamily="18" charset="0"/>
                <a:cs typeface="Times" panose="02020603050405020304" pitchFamily="18" charset="0"/>
              </a:rPr>
              <a:t>The current model of slow convergence depends on the continued growth of the most important trading partners and on extremely low interest </a:t>
            </a:r>
            <a:r>
              <a:rPr lang="en-US" sz="2000" dirty="0" smtClean="0">
                <a:latin typeface="Times" panose="02020603050405020304" pitchFamily="18" charset="0"/>
                <a:cs typeface="Times" panose="02020603050405020304" pitchFamily="18" charset="0"/>
              </a:rPr>
              <a:t>rates</a:t>
            </a:r>
            <a:r>
              <a:rPr lang="hr-BA" sz="2000" dirty="0">
                <a:latin typeface="Times" panose="02020603050405020304" pitchFamily="18" charset="0"/>
                <a:cs typeface="Times" panose="02020603050405020304" pitchFamily="18" charset="0"/>
              </a:rPr>
              <a:t>.</a:t>
            </a:r>
            <a:r>
              <a:rPr lang="hr-BA" sz="2000" dirty="0" smtClean="0">
                <a:latin typeface="Times" panose="02020603050405020304" pitchFamily="18" charset="0"/>
                <a:cs typeface="Times" panose="02020603050405020304" pitchFamily="18" charset="0"/>
              </a:rPr>
              <a:t> </a:t>
            </a:r>
            <a:endParaRPr lang="en-US" sz="2000" dirty="0" smtClean="0">
              <a:latin typeface="Times" panose="02020603050405020304" pitchFamily="18" charset="0"/>
              <a:cs typeface="Times" panose="02020603050405020304" pitchFamily="18" charset="0"/>
            </a:endParaRPr>
          </a:p>
          <a:p>
            <a:pPr algn="just"/>
            <a:r>
              <a:rPr lang="en-US" sz="2000" dirty="0" smtClean="0">
                <a:latin typeface="Times" panose="02020603050405020304" pitchFamily="18" charset="0"/>
                <a:cs typeface="Times" panose="02020603050405020304" pitchFamily="18" charset="0"/>
              </a:rPr>
              <a:t>The </a:t>
            </a:r>
            <a:r>
              <a:rPr lang="en-US" sz="2000" dirty="0">
                <a:latin typeface="Times" panose="02020603050405020304" pitchFamily="18" charset="0"/>
                <a:cs typeface="Times" panose="02020603050405020304" pitchFamily="18" charset="0"/>
              </a:rPr>
              <a:t>current account deficit of </a:t>
            </a:r>
            <a:r>
              <a:rPr lang="en-US" sz="2000" dirty="0" smtClean="0">
                <a:latin typeface="Times" panose="02020603050405020304" pitchFamily="18" charset="0"/>
                <a:cs typeface="Times" panose="02020603050405020304" pitchFamily="18" charset="0"/>
              </a:rPr>
              <a:t>BH </a:t>
            </a:r>
            <a:r>
              <a:rPr lang="en-US" sz="2000" dirty="0">
                <a:latin typeface="Times" panose="02020603050405020304" pitchFamily="18" charset="0"/>
                <a:cs typeface="Times" panose="02020603050405020304" pitchFamily="18" charset="0"/>
              </a:rPr>
              <a:t>and the net </a:t>
            </a:r>
            <a:r>
              <a:rPr lang="en-US" sz="2000" dirty="0" smtClean="0">
                <a:latin typeface="Times" panose="02020603050405020304" pitchFamily="18" charset="0"/>
                <a:cs typeface="Times" panose="02020603050405020304" pitchFamily="18" charset="0"/>
              </a:rPr>
              <a:t>international investment</a:t>
            </a:r>
            <a:r>
              <a:rPr lang="hr-BA" sz="2000" dirty="0" smtClean="0">
                <a:latin typeface="Times" panose="02020603050405020304" pitchFamily="18" charset="0"/>
                <a:cs typeface="Times" panose="02020603050405020304" pitchFamily="18" charset="0"/>
              </a:rPr>
              <a:t> position</a:t>
            </a:r>
            <a:r>
              <a:rPr lang="en-US" sz="2000" dirty="0" smtClean="0">
                <a:latin typeface="Times" panose="02020603050405020304" pitchFamily="18" charset="0"/>
                <a:cs typeface="Times" panose="02020603050405020304" pitchFamily="18" charset="0"/>
              </a:rPr>
              <a:t> </a:t>
            </a:r>
            <a:r>
              <a:rPr lang="en-US" sz="2000" dirty="0">
                <a:latin typeface="Times" panose="02020603050405020304" pitchFamily="18" charset="0"/>
                <a:cs typeface="Times" panose="02020603050405020304" pitchFamily="18" charset="0"/>
              </a:rPr>
              <a:t>go beyond what is defined as sustainable by indicators of EU macroeconomic imbalances. </a:t>
            </a:r>
            <a:endParaRPr lang="hr-BA" sz="2000" dirty="0" smtClean="0">
              <a:latin typeface="Times" panose="02020603050405020304" pitchFamily="18" charset="0"/>
              <a:cs typeface="Times" panose="02020603050405020304" pitchFamily="18" charset="0"/>
            </a:endParaRPr>
          </a:p>
          <a:p>
            <a:pPr algn="just"/>
            <a:r>
              <a:rPr lang="en-US" sz="2000" dirty="0" smtClean="0">
                <a:latin typeface="Times" panose="02020603050405020304" pitchFamily="18" charset="0"/>
                <a:cs typeface="Times" panose="02020603050405020304" pitchFamily="18" charset="0"/>
              </a:rPr>
              <a:t>In BH, the private sector is not over-indebted and there are no indicators of internal imbalances.</a:t>
            </a:r>
            <a:r>
              <a:rPr lang="hr-BA" sz="2000" dirty="0" smtClean="0">
                <a:latin typeface="Times" panose="02020603050405020304" pitchFamily="18" charset="0"/>
                <a:cs typeface="Times" panose="02020603050405020304" pitchFamily="18" charset="0"/>
              </a:rPr>
              <a:t> T</a:t>
            </a:r>
            <a:r>
              <a:rPr lang="en-US" sz="2000" dirty="0" smtClean="0">
                <a:latin typeface="Times" panose="02020603050405020304" pitchFamily="18" charset="0"/>
                <a:cs typeface="Times" panose="02020603050405020304" pitchFamily="18" charset="0"/>
              </a:rPr>
              <a:t>he gross debt of the general government sector</a:t>
            </a:r>
            <a:r>
              <a:rPr lang="hr-BA" sz="2000" dirty="0" smtClean="0">
                <a:latin typeface="Times" panose="02020603050405020304" pitchFamily="18" charset="0"/>
                <a:cs typeface="Times" panose="02020603050405020304" pitchFamily="18" charset="0"/>
              </a:rPr>
              <a:t> </a:t>
            </a:r>
            <a:r>
              <a:rPr lang="en-US" sz="2000" dirty="0" smtClean="0">
                <a:latin typeface="Times" panose="02020603050405020304" pitchFamily="18" charset="0"/>
                <a:cs typeface="Times" panose="02020603050405020304" pitchFamily="18" charset="0"/>
              </a:rPr>
              <a:t>is well below the 60%</a:t>
            </a:r>
            <a:r>
              <a:rPr lang="hr-BA" sz="2000" dirty="0" smtClean="0">
                <a:latin typeface="Times" panose="02020603050405020304" pitchFamily="18" charset="0"/>
                <a:cs typeface="Times" panose="02020603050405020304" pitchFamily="18" charset="0"/>
              </a:rPr>
              <a:t> GDP</a:t>
            </a:r>
            <a:r>
              <a:rPr lang="en-US" sz="2000" dirty="0" smtClean="0">
                <a:latin typeface="Times" panose="02020603050405020304" pitchFamily="18" charset="0"/>
                <a:cs typeface="Times" panose="02020603050405020304" pitchFamily="18" charset="0"/>
              </a:rPr>
              <a:t>. </a:t>
            </a:r>
            <a:endParaRPr lang="en-US" sz="2000" dirty="0">
              <a:latin typeface="Times" panose="02020603050405020304" pitchFamily="18" charset="0"/>
              <a:cs typeface="Times" panose="02020603050405020304" pitchFamily="18" charset="0"/>
            </a:endParaRPr>
          </a:p>
        </p:txBody>
      </p:sp>
      <p:sp>
        <p:nvSpPr>
          <p:cNvPr id="2" name="Slide Number Placeholder 1"/>
          <p:cNvSpPr>
            <a:spLocks noGrp="1"/>
          </p:cNvSpPr>
          <p:nvPr>
            <p:ph type="sldNum" sz="quarter" idx="12"/>
          </p:nvPr>
        </p:nvSpPr>
        <p:spPr/>
        <p:txBody>
          <a:bodyPr/>
          <a:lstStyle/>
          <a:p>
            <a:pPr>
              <a:defRPr/>
            </a:pPr>
            <a:fld id="{88B47B6F-C1A0-475A-A9AB-B40397453498}" type="slidenum">
              <a:rPr lang="en-US" smtClean="0"/>
              <a:pPr>
                <a:defRPr/>
              </a:pPr>
              <a:t>2</a:t>
            </a:fld>
            <a:endParaRPr lang="en-US" dirty="0"/>
          </a:p>
        </p:txBody>
      </p:sp>
    </p:spTree>
    <p:extLst>
      <p:ext uri="{BB962C8B-B14F-4D97-AF65-F5344CB8AC3E}">
        <p14:creationId xmlns:p14="http://schemas.microsoft.com/office/powerpoint/2010/main" val="82730880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40768"/>
            <a:ext cx="4330824" cy="504056"/>
          </a:xfrm>
        </p:spPr>
        <p:txBody>
          <a:bodyPr/>
          <a:lstStyle/>
          <a:p>
            <a:pPr algn="l"/>
            <a:r>
              <a:rPr lang="en-US" sz="2800" dirty="0" smtClean="0">
                <a:solidFill>
                  <a:srgbClr val="0070C0"/>
                </a:solidFill>
                <a:latin typeface="Times New Roman" panose="02020603050405020304" pitchFamily="18" charset="0"/>
                <a:cs typeface="Times New Roman" panose="02020603050405020304" pitchFamily="18" charset="0"/>
              </a:rPr>
              <a:t>Macroeconomic Outlook </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half" idx="2"/>
          </p:nvPr>
        </p:nvSpPr>
        <p:spPr>
          <a:xfrm>
            <a:off x="4499992" y="1700808"/>
            <a:ext cx="4186808" cy="4544202"/>
          </a:xfrm>
        </p:spPr>
        <p:txBody>
          <a:bodyPr/>
          <a:lstStyle/>
          <a:p>
            <a:pPr lvl="1">
              <a:buFont typeface="Arial" panose="020B0604020202020204" pitchFamily="34" charset="0"/>
              <a:buChar char="•"/>
            </a:pPr>
            <a:r>
              <a:rPr lang="en-US" sz="2000" dirty="0" smtClean="0">
                <a:latin typeface="Times" pitchFamily="18" charset="0"/>
              </a:rPr>
              <a:t>Economic activity in BH record steady growth rates in recent years because of the positive contribution of household consumption, gross investment and exports. </a:t>
            </a:r>
          </a:p>
          <a:p>
            <a:pPr lvl="1">
              <a:buFont typeface="Arial" panose="020B0604020202020204" pitchFamily="34" charset="0"/>
              <a:buChar char="•"/>
            </a:pPr>
            <a:r>
              <a:rPr lang="en-US" sz="2000" dirty="0" smtClean="0">
                <a:latin typeface="Times" pitchFamily="18" charset="0"/>
              </a:rPr>
              <a:t>Unemployment rate is still extremely high, as a result of insufficient economic growth and informal economy. </a:t>
            </a:r>
          </a:p>
          <a:p>
            <a:pPr lvl="1">
              <a:buFont typeface="Arial" panose="020B0604020202020204" pitchFamily="34" charset="0"/>
              <a:buChar char="•"/>
            </a:pPr>
            <a:r>
              <a:rPr lang="en-US" sz="2000" dirty="0" smtClean="0">
                <a:latin typeface="Times" pitchFamily="18" charset="0"/>
              </a:rPr>
              <a:t>High structural unemployment rates, negative demographic trends and low participation rates limit the potential growth of the economy</a:t>
            </a:r>
            <a:r>
              <a:rPr lang="hr-BA" sz="2000" dirty="0" smtClean="0">
                <a:latin typeface="Times" pitchFamily="18" charset="0"/>
              </a:rPr>
              <a:t> in the long run</a:t>
            </a:r>
            <a:r>
              <a:rPr lang="en-US" sz="2000" dirty="0" smtClean="0">
                <a:latin typeface="Times" pitchFamily="18" charset="0"/>
              </a:rPr>
              <a:t>. </a:t>
            </a:r>
            <a:endParaRPr lang="en-US" sz="2000" dirty="0">
              <a:latin typeface="Times" pitchFamily="18" charset="0"/>
            </a:endParaRPr>
          </a:p>
          <a:p>
            <a:pPr algn="just"/>
            <a:endParaRPr lang="hr-BA" dirty="0"/>
          </a:p>
        </p:txBody>
      </p:sp>
      <p:sp>
        <p:nvSpPr>
          <p:cNvPr id="2" name="Slide Number Placeholder 1"/>
          <p:cNvSpPr>
            <a:spLocks noGrp="1"/>
          </p:cNvSpPr>
          <p:nvPr>
            <p:ph type="sldNum" sz="quarter" idx="12"/>
          </p:nvPr>
        </p:nvSpPr>
        <p:spPr>
          <a:xfrm>
            <a:off x="6610435" y="6208702"/>
            <a:ext cx="2133600" cy="476250"/>
          </a:xfrm>
        </p:spPr>
        <p:txBody>
          <a:bodyPr/>
          <a:lstStyle/>
          <a:p>
            <a:pPr>
              <a:defRPr/>
            </a:pPr>
            <a:fld id="{88B47B6F-C1A0-475A-A9AB-B40397453498}" type="slidenum">
              <a:rPr lang="en-GB" smtClean="0">
                <a:latin typeface="Times New Roman" panose="02020603050405020304" pitchFamily="18" charset="0"/>
                <a:cs typeface="Times New Roman" panose="02020603050405020304" pitchFamily="18" charset="0"/>
              </a:rPr>
              <a:pPr>
                <a:defRPr/>
              </a:pPr>
              <a:t>3</a:t>
            </a:fld>
            <a:endParaRPr lang="en-GB"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73427" y="6245010"/>
            <a:ext cx="3034680" cy="276999"/>
          </a:xfrm>
          <a:prstGeom prst="rect">
            <a:avLst/>
          </a:prstGeom>
          <a:noFill/>
        </p:spPr>
        <p:txBody>
          <a:bodyPr wrap="square" rtlCol="0">
            <a:spAutoFit/>
          </a:bodyPr>
          <a:lstStyle/>
          <a:p>
            <a:r>
              <a:rPr lang="en-GB" sz="1200" dirty="0" smtClean="0">
                <a:latin typeface="Times New Roman" panose="02020603050405020304" pitchFamily="18" charset="0"/>
                <a:cs typeface="Times New Roman" panose="02020603050405020304" pitchFamily="18" charset="0"/>
              </a:rPr>
              <a:t>Source: </a:t>
            </a:r>
            <a:r>
              <a:rPr lang="hr-BA" sz="1200" dirty="0" smtClean="0">
                <a:latin typeface="Times New Roman" panose="02020603050405020304" pitchFamily="18" charset="0"/>
                <a:cs typeface="Times New Roman" panose="02020603050405020304" pitchFamily="18" charset="0"/>
              </a:rPr>
              <a:t>BHAS, EUROSTAT.</a:t>
            </a:r>
            <a:endParaRPr lang="en-US" sz="1200" dirty="0">
              <a:latin typeface="Times New Roman" panose="02020603050405020304" pitchFamily="18" charset="0"/>
              <a:cs typeface="Times New Roman" panose="02020603050405020304" pitchFamily="18" charset="0"/>
            </a:endParaRPr>
          </a:p>
        </p:txBody>
      </p:sp>
      <p:pic>
        <p:nvPicPr>
          <p:cNvPr id="8" name="Content Placeholder 7"/>
          <p:cNvPicPr>
            <a:picLocks noGrp="1" noChangeAspect="1"/>
          </p:cNvPicPr>
          <p:nvPr>
            <p:ph sz="half" idx="1"/>
          </p:nvPr>
        </p:nvPicPr>
        <p:blipFill>
          <a:blip r:embed="rId3"/>
          <a:stretch>
            <a:fillRect/>
          </a:stretch>
        </p:blipFill>
        <p:spPr>
          <a:xfrm>
            <a:off x="457200" y="1844825"/>
            <a:ext cx="4330824" cy="4363878"/>
          </a:xfrm>
          <a:prstGeom prst="rect">
            <a:avLst/>
          </a:prstGeom>
        </p:spPr>
      </p:pic>
    </p:spTree>
    <p:extLst>
      <p:ext uri="{BB962C8B-B14F-4D97-AF65-F5344CB8AC3E}">
        <p14:creationId xmlns:p14="http://schemas.microsoft.com/office/powerpoint/2010/main" val="2132288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7302" y="1412776"/>
            <a:ext cx="8229600" cy="504047"/>
          </a:xfrm>
        </p:spPr>
        <p:txBody>
          <a:bodyPr/>
          <a:lstStyle/>
          <a:p>
            <a:pPr algn="l"/>
            <a:r>
              <a:rPr lang="en-US" sz="2800" dirty="0" smtClean="0">
                <a:solidFill>
                  <a:srgbClr val="0070C0"/>
                </a:solidFill>
                <a:latin typeface="Times New Roman" panose="02020603050405020304" pitchFamily="18" charset="0"/>
                <a:cs typeface="Times New Roman" panose="02020603050405020304" pitchFamily="18" charset="0"/>
              </a:rPr>
              <a:t>MIP Scoreboard Indicators - 2018</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a:xfrm>
            <a:off x="6732240" y="6245898"/>
            <a:ext cx="2133600" cy="476250"/>
          </a:xfrm>
        </p:spPr>
        <p:txBody>
          <a:bodyPr/>
          <a:lstStyle/>
          <a:p>
            <a:pPr>
              <a:defRPr/>
            </a:pPr>
            <a:fld id="{88B47B6F-C1A0-475A-A9AB-B40397453498}" type="slidenum">
              <a:rPr lang="en-GB" smtClean="0">
                <a:latin typeface="Times New Roman" panose="02020603050405020304" pitchFamily="18" charset="0"/>
                <a:cs typeface="Times New Roman" panose="02020603050405020304" pitchFamily="18" charset="0"/>
              </a:rPr>
              <a:pPr>
                <a:defRPr/>
              </a:pPr>
              <a:t>4</a:t>
            </a:fld>
            <a:endParaRPr lang="en-GB"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11562" y="6327400"/>
            <a:ext cx="3456382" cy="276999"/>
          </a:xfrm>
          <a:prstGeom prst="rect">
            <a:avLst/>
          </a:prstGeom>
          <a:noFill/>
        </p:spPr>
        <p:txBody>
          <a:bodyPr wrap="square" rtlCol="0">
            <a:spAutoFit/>
          </a:bodyPr>
          <a:lstStyle/>
          <a:p>
            <a:r>
              <a:rPr lang="en-GB" sz="1200" dirty="0" smtClean="0">
                <a:latin typeface="Times New Roman" panose="02020603050405020304" pitchFamily="18" charset="0"/>
                <a:cs typeface="Times New Roman" panose="02020603050405020304" pitchFamily="18" charset="0"/>
              </a:rPr>
              <a:t>Source: </a:t>
            </a:r>
            <a:r>
              <a:rPr lang="en-US" sz="1200" dirty="0" smtClean="0">
                <a:latin typeface="Times New Roman" panose="02020603050405020304" pitchFamily="18" charset="0"/>
                <a:cs typeface="Times New Roman" panose="02020603050405020304" pitchFamily="18" charset="0"/>
              </a:rPr>
              <a:t>European Commission</a:t>
            </a:r>
            <a:r>
              <a:rPr lang="hr-BA" sz="1200" dirty="0" smtClean="0">
                <a:latin typeface="Times New Roman" panose="02020603050405020304" pitchFamily="18" charset="0"/>
                <a:cs typeface="Times New Roman" panose="02020603050405020304" pitchFamily="18" charset="0"/>
              </a:rPr>
              <a:t>, CBBH, BHAS.</a:t>
            </a:r>
            <a:endParaRPr lang="en-US" sz="1200" dirty="0">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14250214"/>
              </p:ext>
            </p:extLst>
          </p:nvPr>
        </p:nvGraphicFramePr>
        <p:xfrm>
          <a:off x="395534" y="1905059"/>
          <a:ext cx="8208913" cy="4433670"/>
        </p:xfrm>
        <a:graphic>
          <a:graphicData uri="http://schemas.openxmlformats.org/drawingml/2006/table">
            <a:tbl>
              <a:tblPr>
                <a:tableStyleId>{3C2FFA5D-87B4-456A-9821-1D502468CF0F}</a:tableStyleId>
              </a:tblPr>
              <a:tblGrid>
                <a:gridCol w="482169">
                  <a:extLst>
                    <a:ext uri="{9D8B030D-6E8A-4147-A177-3AD203B41FA5}">
                      <a16:colId xmlns:a16="http://schemas.microsoft.com/office/drawing/2014/main" val="4121465962"/>
                    </a:ext>
                  </a:extLst>
                </a:gridCol>
                <a:gridCol w="477346">
                  <a:extLst>
                    <a:ext uri="{9D8B030D-6E8A-4147-A177-3AD203B41FA5}">
                      <a16:colId xmlns:a16="http://schemas.microsoft.com/office/drawing/2014/main" val="1257324085"/>
                    </a:ext>
                  </a:extLst>
                </a:gridCol>
                <a:gridCol w="462881">
                  <a:extLst>
                    <a:ext uri="{9D8B030D-6E8A-4147-A177-3AD203B41FA5}">
                      <a16:colId xmlns:a16="http://schemas.microsoft.com/office/drawing/2014/main" val="4086599611"/>
                    </a:ext>
                  </a:extLst>
                </a:gridCol>
                <a:gridCol w="626817">
                  <a:extLst>
                    <a:ext uri="{9D8B030D-6E8A-4147-A177-3AD203B41FA5}">
                      <a16:colId xmlns:a16="http://schemas.microsoft.com/office/drawing/2014/main" val="3614352327"/>
                    </a:ext>
                  </a:extLst>
                </a:gridCol>
                <a:gridCol w="621996">
                  <a:extLst>
                    <a:ext uri="{9D8B030D-6E8A-4147-A177-3AD203B41FA5}">
                      <a16:colId xmlns:a16="http://schemas.microsoft.com/office/drawing/2014/main" val="1103901471"/>
                    </a:ext>
                  </a:extLst>
                </a:gridCol>
                <a:gridCol w="597888">
                  <a:extLst>
                    <a:ext uri="{9D8B030D-6E8A-4147-A177-3AD203B41FA5}">
                      <a16:colId xmlns:a16="http://schemas.microsoft.com/office/drawing/2014/main" val="1792884154"/>
                    </a:ext>
                  </a:extLst>
                </a:gridCol>
                <a:gridCol w="600301">
                  <a:extLst>
                    <a:ext uri="{9D8B030D-6E8A-4147-A177-3AD203B41FA5}">
                      <a16:colId xmlns:a16="http://schemas.microsoft.com/office/drawing/2014/main" val="4234557309"/>
                    </a:ext>
                  </a:extLst>
                </a:gridCol>
                <a:gridCol w="462881">
                  <a:extLst>
                    <a:ext uri="{9D8B030D-6E8A-4147-A177-3AD203B41FA5}">
                      <a16:colId xmlns:a16="http://schemas.microsoft.com/office/drawing/2014/main" val="4229312353"/>
                    </a:ext>
                  </a:extLst>
                </a:gridCol>
                <a:gridCol w="462881">
                  <a:extLst>
                    <a:ext uri="{9D8B030D-6E8A-4147-A177-3AD203B41FA5}">
                      <a16:colId xmlns:a16="http://schemas.microsoft.com/office/drawing/2014/main" val="1154989277"/>
                    </a:ext>
                  </a:extLst>
                </a:gridCol>
                <a:gridCol w="462881">
                  <a:extLst>
                    <a:ext uri="{9D8B030D-6E8A-4147-A177-3AD203B41FA5}">
                      <a16:colId xmlns:a16="http://schemas.microsoft.com/office/drawing/2014/main" val="1250921054"/>
                    </a:ext>
                  </a:extLst>
                </a:gridCol>
                <a:gridCol w="597888">
                  <a:extLst>
                    <a:ext uri="{9D8B030D-6E8A-4147-A177-3AD203B41FA5}">
                      <a16:colId xmlns:a16="http://schemas.microsoft.com/office/drawing/2014/main" val="1410205286"/>
                    </a:ext>
                  </a:extLst>
                </a:gridCol>
                <a:gridCol w="600301">
                  <a:extLst>
                    <a:ext uri="{9D8B030D-6E8A-4147-A177-3AD203B41FA5}">
                      <a16:colId xmlns:a16="http://schemas.microsoft.com/office/drawing/2014/main" val="2532100825"/>
                    </a:ext>
                  </a:extLst>
                </a:gridCol>
                <a:gridCol w="646107">
                  <a:extLst>
                    <a:ext uri="{9D8B030D-6E8A-4147-A177-3AD203B41FA5}">
                      <a16:colId xmlns:a16="http://schemas.microsoft.com/office/drawing/2014/main" val="1413154974"/>
                    </a:ext>
                  </a:extLst>
                </a:gridCol>
                <a:gridCol w="643695">
                  <a:extLst>
                    <a:ext uri="{9D8B030D-6E8A-4147-A177-3AD203B41FA5}">
                      <a16:colId xmlns:a16="http://schemas.microsoft.com/office/drawing/2014/main" val="181994639"/>
                    </a:ext>
                  </a:extLst>
                </a:gridCol>
                <a:gridCol w="462881">
                  <a:extLst>
                    <a:ext uri="{9D8B030D-6E8A-4147-A177-3AD203B41FA5}">
                      <a16:colId xmlns:a16="http://schemas.microsoft.com/office/drawing/2014/main" val="1365584584"/>
                    </a:ext>
                  </a:extLst>
                </a:gridCol>
              </a:tblGrid>
              <a:tr h="166967">
                <a:tc rowSpan="2">
                  <a:txBody>
                    <a:bodyPr/>
                    <a:lstStyle/>
                    <a:p>
                      <a:pPr algn="ctr" fontAlgn="ctr"/>
                      <a:r>
                        <a:rPr lang="hr-BA" sz="600" u="none" strike="noStrike" dirty="0">
                          <a:effectLst/>
                          <a:latin typeface="Times" panose="02020603050405020304" pitchFamily="18" charset="0"/>
                          <a:cs typeface="Times" panose="02020603050405020304" pitchFamily="18" charset="0"/>
                        </a:rPr>
                        <a:t>2018</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gridSpan="5">
                  <a:txBody>
                    <a:bodyPr/>
                    <a:lstStyle/>
                    <a:p>
                      <a:pPr algn="ctr" fontAlgn="ctr"/>
                      <a:r>
                        <a:rPr lang="hr-BA" sz="600" u="none" strike="noStrike" dirty="0">
                          <a:effectLst/>
                        </a:rPr>
                        <a:t>External imbalances and competitiveness</a:t>
                      </a:r>
                      <a:endParaRPr lang="hr-BA" sz="600" b="1" i="0" u="none" strike="noStrike" dirty="0">
                        <a:solidFill>
                          <a:srgbClr val="0D0D0D"/>
                        </a:solidFill>
                        <a:effectLst/>
                        <a:latin typeface="Times" panose="02020603050405020304" pitchFamily="18" charset="0"/>
                      </a:endParaRPr>
                    </a:p>
                  </a:txBody>
                  <a:tcPr marL="5505" marR="5505" marT="5505" marB="0" anchor="ctr"/>
                </a:tc>
                <a:tc hMerge="1">
                  <a:txBody>
                    <a:bodyPr/>
                    <a:lstStyle/>
                    <a:p>
                      <a:endParaRPr lang="hr-BA"/>
                    </a:p>
                  </a:txBody>
                  <a:tcPr/>
                </a:tc>
                <a:tc hMerge="1">
                  <a:txBody>
                    <a:bodyPr/>
                    <a:lstStyle/>
                    <a:p>
                      <a:endParaRPr lang="hr-BA"/>
                    </a:p>
                  </a:txBody>
                  <a:tcPr/>
                </a:tc>
                <a:tc hMerge="1">
                  <a:txBody>
                    <a:bodyPr/>
                    <a:lstStyle/>
                    <a:p>
                      <a:endParaRPr lang="hr-BA"/>
                    </a:p>
                  </a:txBody>
                  <a:tcPr/>
                </a:tc>
                <a:tc hMerge="1">
                  <a:txBody>
                    <a:bodyPr/>
                    <a:lstStyle/>
                    <a:p>
                      <a:endParaRPr lang="hr-BA"/>
                    </a:p>
                  </a:txBody>
                  <a:tcPr/>
                </a:tc>
                <a:tc gridSpan="6">
                  <a:txBody>
                    <a:bodyPr/>
                    <a:lstStyle/>
                    <a:p>
                      <a:pPr algn="ctr" fontAlgn="ctr"/>
                      <a:r>
                        <a:rPr lang="hr-BA" sz="600" u="none" strike="noStrike" dirty="0">
                          <a:effectLst/>
                        </a:rPr>
                        <a:t>Internal imbalances</a:t>
                      </a:r>
                      <a:endParaRPr lang="hr-BA" sz="600" b="1" i="0" u="none" strike="noStrike" dirty="0">
                        <a:solidFill>
                          <a:srgbClr val="0D0D0D"/>
                        </a:solidFill>
                        <a:effectLst/>
                        <a:latin typeface="Times" panose="02020603050405020304" pitchFamily="18" charset="0"/>
                      </a:endParaRPr>
                    </a:p>
                  </a:txBody>
                  <a:tcPr marL="5505" marR="5505" marT="5505" marB="0" anchor="ctr"/>
                </a:tc>
                <a:tc hMerge="1">
                  <a:txBody>
                    <a:bodyPr/>
                    <a:lstStyle/>
                    <a:p>
                      <a:endParaRPr lang="hr-BA"/>
                    </a:p>
                  </a:txBody>
                  <a:tcPr/>
                </a:tc>
                <a:tc hMerge="1">
                  <a:txBody>
                    <a:bodyPr/>
                    <a:lstStyle/>
                    <a:p>
                      <a:endParaRPr lang="hr-BA"/>
                    </a:p>
                  </a:txBody>
                  <a:tcPr/>
                </a:tc>
                <a:tc hMerge="1">
                  <a:txBody>
                    <a:bodyPr/>
                    <a:lstStyle/>
                    <a:p>
                      <a:endParaRPr lang="hr-BA"/>
                    </a:p>
                  </a:txBody>
                  <a:tcPr/>
                </a:tc>
                <a:tc hMerge="1">
                  <a:txBody>
                    <a:bodyPr/>
                    <a:lstStyle/>
                    <a:p>
                      <a:endParaRPr lang="hr-BA"/>
                    </a:p>
                  </a:txBody>
                  <a:tcPr/>
                </a:tc>
                <a:tc hMerge="1">
                  <a:txBody>
                    <a:bodyPr/>
                    <a:lstStyle/>
                    <a:p>
                      <a:endParaRPr lang="hr-BA"/>
                    </a:p>
                  </a:txBody>
                  <a:tcPr/>
                </a:tc>
                <a:tc gridSpan="3">
                  <a:txBody>
                    <a:bodyPr/>
                    <a:lstStyle/>
                    <a:p>
                      <a:pPr algn="ctr" fontAlgn="ctr"/>
                      <a:r>
                        <a:rPr lang="hr-BA" sz="600" u="none" strike="noStrike">
                          <a:effectLst/>
                        </a:rPr>
                        <a:t>Employment indicators</a:t>
                      </a:r>
                      <a:endParaRPr lang="hr-BA" sz="600" b="1" i="0" u="none" strike="noStrike">
                        <a:solidFill>
                          <a:srgbClr val="0D0D0D"/>
                        </a:solidFill>
                        <a:effectLst/>
                        <a:latin typeface="Times" panose="02020603050405020304" pitchFamily="18" charset="0"/>
                      </a:endParaRPr>
                    </a:p>
                  </a:txBody>
                  <a:tcPr marL="5505" marR="5505" marT="5505" marB="0" anchor="ctr"/>
                </a:tc>
                <a:tc hMerge="1">
                  <a:txBody>
                    <a:bodyPr/>
                    <a:lstStyle/>
                    <a:p>
                      <a:endParaRPr lang="hr-BA"/>
                    </a:p>
                  </a:txBody>
                  <a:tcPr/>
                </a:tc>
                <a:tc hMerge="1">
                  <a:txBody>
                    <a:bodyPr/>
                    <a:lstStyle/>
                    <a:p>
                      <a:endParaRPr lang="hr-BA"/>
                    </a:p>
                  </a:txBody>
                  <a:tcPr/>
                </a:tc>
                <a:extLst>
                  <a:ext uri="{0D108BD9-81ED-4DB2-BD59-A6C34878D82A}">
                    <a16:rowId xmlns:a16="http://schemas.microsoft.com/office/drawing/2014/main" val="4218268616"/>
                  </a:ext>
                </a:extLst>
              </a:tr>
              <a:tr h="803547">
                <a:tc vMerge="1">
                  <a:txBody>
                    <a:bodyPr/>
                    <a:lstStyle/>
                    <a:p>
                      <a:endParaRPr lang="hr-BA"/>
                    </a:p>
                  </a:txBody>
                  <a:tcPr/>
                </a:tc>
                <a:tc>
                  <a:txBody>
                    <a:bodyPr/>
                    <a:lstStyle/>
                    <a:p>
                      <a:pPr algn="ctr" fontAlgn="ctr"/>
                      <a:r>
                        <a:rPr lang="en-US" sz="600" u="none" strike="noStrike" dirty="0">
                          <a:effectLst/>
                          <a:latin typeface="Times" panose="02020603050405020304" pitchFamily="18" charset="0"/>
                          <a:cs typeface="Times" panose="02020603050405020304" pitchFamily="18" charset="0"/>
                        </a:rPr>
                        <a:t>Current account balance - % of GDP (3 year average)</a:t>
                      </a:r>
                      <a:endParaRPr lang="en-US"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en-US" sz="600" u="none" strike="noStrike" dirty="0">
                          <a:effectLst/>
                          <a:latin typeface="Times" panose="02020603050405020304" pitchFamily="18" charset="0"/>
                          <a:cs typeface="Times" panose="02020603050405020304" pitchFamily="18" charset="0"/>
                        </a:rPr>
                        <a:t>Net international investment position (% of GDP)</a:t>
                      </a:r>
                      <a:endParaRPr lang="en-US"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en-US" sz="600" u="none" strike="noStrike" dirty="0">
                          <a:effectLst/>
                          <a:latin typeface="Times" panose="02020603050405020304" pitchFamily="18" charset="0"/>
                          <a:cs typeface="Times" panose="02020603050405020304" pitchFamily="18" charset="0"/>
                        </a:rPr>
                        <a:t>Real effective exchange rate, HICP deflator (3 year % change)</a:t>
                      </a:r>
                      <a:endParaRPr lang="en-US"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en-US" sz="600" u="none" strike="noStrike" dirty="0">
                          <a:effectLst/>
                          <a:latin typeface="Times" panose="02020603050405020304" pitchFamily="18" charset="0"/>
                          <a:cs typeface="Times" panose="02020603050405020304" pitchFamily="18" charset="0"/>
                        </a:rPr>
                        <a:t>Export market share - % of world exports(5 year % change)</a:t>
                      </a:r>
                      <a:endParaRPr lang="en-US"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en-US" sz="600" u="none" strike="noStrike">
                          <a:effectLst/>
                          <a:latin typeface="Times" panose="02020603050405020304" pitchFamily="18" charset="0"/>
                          <a:cs typeface="Times" panose="02020603050405020304" pitchFamily="18" charset="0"/>
                        </a:rPr>
                        <a:t>Nominal unit labour cost index (2010=100)(3 year % change)</a:t>
                      </a:r>
                      <a:endParaRPr lang="en-US"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en-US" sz="600" u="none" strike="noStrike" dirty="0">
                          <a:effectLst/>
                          <a:latin typeface="Times" panose="02020603050405020304" pitchFamily="18" charset="0"/>
                          <a:cs typeface="Times" panose="02020603050405020304" pitchFamily="18" charset="0"/>
                        </a:rPr>
                        <a:t>House price index (2015=100), deflated (1 year % change)</a:t>
                      </a:r>
                      <a:endParaRPr lang="en-US"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en-US" sz="600" u="none" strike="noStrike" dirty="0">
                          <a:effectLst/>
                          <a:latin typeface="Times" panose="02020603050405020304" pitchFamily="18" charset="0"/>
                          <a:cs typeface="Times" panose="02020603050405020304" pitchFamily="18" charset="0"/>
                        </a:rPr>
                        <a:t>Private sector credit flow, consolidated (% of GDP)</a:t>
                      </a:r>
                      <a:endParaRPr lang="en-US"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en-US" sz="600" u="none" strike="noStrike">
                          <a:effectLst/>
                          <a:latin typeface="Times" panose="02020603050405020304" pitchFamily="18" charset="0"/>
                          <a:cs typeface="Times" panose="02020603050405020304" pitchFamily="18" charset="0"/>
                        </a:rPr>
                        <a:t>Private sector debt, consolidated (% of GDP)</a:t>
                      </a:r>
                      <a:endParaRPr lang="en-US"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en-US" sz="600" u="none" strike="noStrike">
                          <a:effectLst/>
                          <a:latin typeface="Times" panose="02020603050405020304" pitchFamily="18" charset="0"/>
                          <a:cs typeface="Times" panose="02020603050405020304" pitchFamily="18" charset="0"/>
                        </a:rPr>
                        <a:t>General government gross debt (% of GDP)</a:t>
                      </a:r>
                      <a:endParaRPr lang="en-US"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en-US" sz="600" u="none" strike="noStrike">
                          <a:effectLst/>
                          <a:latin typeface="Times" panose="02020603050405020304" pitchFamily="18" charset="0"/>
                          <a:cs typeface="Times" panose="02020603050405020304" pitchFamily="18" charset="0"/>
                        </a:rPr>
                        <a:t>Unemployment rate (3 year average)</a:t>
                      </a:r>
                      <a:endParaRPr lang="en-US"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Total financial sector liabilities, non-consolidated(1 year % change)</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en-US" sz="600" u="none" strike="noStrike" dirty="0">
                          <a:effectLst/>
                          <a:latin typeface="Times" panose="02020603050405020304" pitchFamily="18" charset="0"/>
                          <a:cs typeface="Times" panose="02020603050405020304" pitchFamily="18" charset="0"/>
                        </a:rPr>
                        <a:t>Activity rate - % of total population aged 15-64(3 year change in pp)</a:t>
                      </a:r>
                      <a:endParaRPr lang="en-US"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en-US" sz="600" u="none" strike="noStrike">
                          <a:effectLst/>
                          <a:latin typeface="Times" panose="02020603050405020304" pitchFamily="18" charset="0"/>
                          <a:cs typeface="Times" panose="02020603050405020304" pitchFamily="18" charset="0"/>
                        </a:rPr>
                        <a:t>Long-term unemployment rate - % of active population aged 15-74(3 year change in pp)</a:t>
                      </a:r>
                      <a:endParaRPr lang="en-US"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en-US" sz="600" u="none" strike="noStrike" dirty="0">
                          <a:effectLst/>
                          <a:latin typeface="Times" panose="02020603050405020304" pitchFamily="18" charset="0"/>
                          <a:cs typeface="Times" panose="02020603050405020304" pitchFamily="18" charset="0"/>
                        </a:rPr>
                        <a:t>Youth unemployment rate - % of active population aged 15-24(3 year change in pp)</a:t>
                      </a:r>
                      <a:endParaRPr lang="en-US"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1995500551"/>
                  </a:ext>
                </a:extLst>
              </a:tr>
              <a:tr h="354175">
                <a:tc>
                  <a:txBody>
                    <a:bodyPr/>
                    <a:lstStyle/>
                    <a:p>
                      <a:pPr algn="ctr" fontAlgn="ctr"/>
                      <a:r>
                        <a:rPr lang="hr-BA" sz="600" u="none" strike="noStrike">
                          <a:effectLst/>
                          <a:latin typeface="Times" panose="02020603050405020304" pitchFamily="18" charset="0"/>
                          <a:cs typeface="Times" panose="02020603050405020304" pitchFamily="18" charset="0"/>
                        </a:rPr>
                        <a:t>Thresholds</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From -4 % to 6 %</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-35%</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it-IT" sz="600" u="none" strike="noStrike" dirty="0">
                          <a:effectLst/>
                          <a:latin typeface="Times" panose="02020603050405020304" pitchFamily="18" charset="0"/>
                          <a:cs typeface="Times" panose="02020603050405020304" pitchFamily="18" charset="0"/>
                        </a:rPr>
                        <a:t>±5 % (euroarea)</a:t>
                      </a:r>
                      <a:br>
                        <a:rPr lang="it-IT" sz="600" u="none" strike="noStrike" dirty="0">
                          <a:effectLst/>
                          <a:latin typeface="Times" panose="02020603050405020304" pitchFamily="18" charset="0"/>
                          <a:cs typeface="Times" panose="02020603050405020304" pitchFamily="18" charset="0"/>
                        </a:rPr>
                      </a:br>
                      <a:r>
                        <a:rPr lang="it-IT" sz="600" u="none" strike="noStrike" dirty="0">
                          <a:effectLst/>
                          <a:latin typeface="Times" panose="02020603050405020304" pitchFamily="18" charset="0"/>
                          <a:cs typeface="Times" panose="02020603050405020304" pitchFamily="18" charset="0"/>
                        </a:rPr>
                        <a:t>±11 % ( non euroarea)</a:t>
                      </a:r>
                      <a:endParaRPr lang="it-IT"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it-IT" sz="600" u="none" strike="noStrike" dirty="0">
                          <a:effectLst/>
                          <a:latin typeface="Times" panose="02020603050405020304" pitchFamily="18" charset="0"/>
                          <a:cs typeface="Times" panose="02020603050405020304" pitchFamily="18" charset="0"/>
                        </a:rPr>
                        <a:t>9 % (euroarea)</a:t>
                      </a:r>
                      <a:br>
                        <a:rPr lang="it-IT" sz="600" u="none" strike="noStrike" dirty="0">
                          <a:effectLst/>
                          <a:latin typeface="Times" panose="02020603050405020304" pitchFamily="18" charset="0"/>
                          <a:cs typeface="Times" panose="02020603050405020304" pitchFamily="18" charset="0"/>
                        </a:rPr>
                      </a:br>
                      <a:r>
                        <a:rPr lang="it-IT" sz="600" u="none" strike="noStrike" dirty="0">
                          <a:effectLst/>
                          <a:latin typeface="Times" panose="02020603050405020304" pitchFamily="18" charset="0"/>
                          <a:cs typeface="Times" panose="02020603050405020304" pitchFamily="18" charset="0"/>
                        </a:rPr>
                        <a:t>12 % (non euroarea)</a:t>
                      </a:r>
                      <a:endParaRPr lang="it-IT"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6%</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133%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10.0%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16.50%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(- 0,2 pp)</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0,5 pp</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2,0 pp</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226981009"/>
                  </a:ext>
                </a:extLst>
              </a:tr>
              <a:tr h="182719">
                <a:tc>
                  <a:txBody>
                    <a:bodyPr/>
                    <a:lstStyle/>
                    <a:p>
                      <a:pPr algn="ctr" fontAlgn="ctr"/>
                      <a:r>
                        <a:rPr lang="hr-BA" sz="600" u="none" strike="noStrike" dirty="0">
                          <a:effectLst/>
                          <a:latin typeface="Times" panose="02020603050405020304" pitchFamily="18" charset="0"/>
                          <a:cs typeface="Times" panose="02020603050405020304" pitchFamily="18" charset="0"/>
                        </a:rPr>
                        <a:t>Bosnia and Herzegovina</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sng" strike="noStrike" dirty="0">
                          <a:effectLst/>
                          <a:latin typeface="Times" panose="02020603050405020304" pitchFamily="18" charset="0"/>
                          <a:cs typeface="Times" panose="02020603050405020304" pitchFamily="18" charset="0"/>
                        </a:rPr>
                        <a:t>-4.5</a:t>
                      </a:r>
                      <a:endParaRPr lang="hr-BA" sz="600" b="1" i="0" u="sng"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sng" strike="noStrike">
                          <a:effectLst/>
                          <a:latin typeface="Times" panose="02020603050405020304" pitchFamily="18" charset="0"/>
                          <a:cs typeface="Times" panose="02020603050405020304" pitchFamily="18" charset="0"/>
                        </a:rPr>
                        <a:t>-44.6</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-1.1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0.0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dirty="0">
                          <a:effectLst/>
                          <a:latin typeface="Times" panose="02020603050405020304" pitchFamily="18" charset="0"/>
                          <a:cs typeface="Times" panose="02020603050405020304" pitchFamily="18" charset="0"/>
                        </a:rPr>
                        <a:t>2.0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dirty="0">
                          <a:effectLst/>
                          <a:latin typeface="Times" panose="02020603050405020304" pitchFamily="18" charset="0"/>
                          <a:cs typeface="Times" panose="02020603050405020304" pitchFamily="18" charset="0"/>
                        </a:rPr>
                        <a:t>1.6</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0.7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59.6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dirty="0">
                          <a:effectLst/>
                          <a:latin typeface="Times" panose="02020603050405020304" pitchFamily="18" charset="0"/>
                          <a:cs typeface="Times" panose="02020603050405020304" pitchFamily="18" charset="0"/>
                        </a:rPr>
                        <a:t>34.7</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sng" strike="noStrike" dirty="0">
                          <a:effectLst/>
                          <a:latin typeface="Times" panose="02020603050405020304" pitchFamily="18" charset="0"/>
                          <a:cs typeface="Times" panose="02020603050405020304" pitchFamily="18" charset="0"/>
                        </a:rPr>
                        <a:t>21.4</a:t>
                      </a:r>
                      <a:endParaRPr lang="hr-BA" sz="600" b="1" i="0" u="sng"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4.5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sng" strike="noStrike">
                          <a:effectLst/>
                          <a:latin typeface="Times" panose="02020603050405020304" pitchFamily="18" charset="0"/>
                          <a:cs typeface="Times" panose="02020603050405020304" pitchFamily="18" charset="0"/>
                        </a:rPr>
                        <a:t>-4.5</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sng" strike="noStrike" dirty="0">
                          <a:effectLst/>
                          <a:latin typeface="Times" panose="02020603050405020304" pitchFamily="18" charset="0"/>
                          <a:cs typeface="Times" panose="02020603050405020304" pitchFamily="18" charset="0"/>
                        </a:rPr>
                        <a:t>0.7</a:t>
                      </a:r>
                      <a:endParaRPr lang="hr-BA" sz="600" b="1" i="0" u="sng"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-37.7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283065612"/>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Belgium</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43.9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sng" strike="noStrike">
                          <a:effectLst/>
                          <a:latin typeface="Times" panose="02020603050405020304" pitchFamily="18" charset="0"/>
                          <a:cs typeface="Times" panose="02020603050405020304" pitchFamily="18" charset="0"/>
                        </a:rPr>
                        <a:t>6.9</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1.1</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0.9</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182.2</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102.0</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-1.5</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3161874601"/>
                  </a:ext>
                </a:extLst>
              </a:tr>
              <a:tr h="101193">
                <a:tc>
                  <a:txBody>
                    <a:bodyPr/>
                    <a:lstStyle/>
                    <a:p>
                      <a:pPr algn="ctr" fontAlgn="ctr"/>
                      <a:r>
                        <a:rPr lang="hr-BA" sz="600" u="none" strike="noStrike">
                          <a:effectLst/>
                          <a:latin typeface="Times" panose="02020603050405020304" pitchFamily="18" charset="0"/>
                          <a:cs typeface="Times" panose="02020603050405020304" pitchFamily="18" charset="0"/>
                        </a:rPr>
                        <a:t>Bulgaria</a:t>
                      </a:r>
                      <a:endParaRPr lang="hr-BA" sz="600" b="0"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3.4</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-36.8</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4.1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10.5</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dirty="0">
                          <a:effectLst/>
                          <a:latin typeface="Times" panose="02020603050405020304" pitchFamily="18" charset="0"/>
                          <a:cs typeface="Times" panose="02020603050405020304" pitchFamily="18" charset="0"/>
                        </a:rPr>
                        <a:t>13.5</a:t>
                      </a:r>
                      <a:endParaRPr lang="hr-BA" sz="600" b="1" i="0" u="sng"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4.0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96.5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22.6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-2.6</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-8.9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3583837673"/>
                  </a:ext>
                </a:extLst>
              </a:tr>
              <a:tr h="101193">
                <a:tc>
                  <a:txBody>
                    <a:bodyPr/>
                    <a:lstStyle/>
                    <a:p>
                      <a:pPr algn="ctr" fontAlgn="ctr"/>
                      <a:r>
                        <a:rPr lang="hr-BA" sz="600" u="none" strike="noStrike">
                          <a:effectLst/>
                          <a:latin typeface="Times" panose="02020603050405020304" pitchFamily="18" charset="0"/>
                          <a:cs typeface="Times" panose="02020603050405020304" pitchFamily="18" charset="0"/>
                        </a:rPr>
                        <a:t>Czechia</a:t>
                      </a:r>
                      <a:endParaRPr lang="hr-BA" sz="600" b="0"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-23.5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sng" strike="noStrike">
                          <a:effectLst/>
                          <a:latin typeface="Times" panose="02020603050405020304" pitchFamily="18" charset="0"/>
                          <a:cs typeface="Times" panose="02020603050405020304" pitchFamily="18" charset="0"/>
                        </a:rPr>
                        <a:t>11.0</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12.1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dirty="0">
                          <a:effectLst/>
                          <a:latin typeface="Times" panose="02020603050405020304" pitchFamily="18" charset="0"/>
                          <a:cs typeface="Times" panose="02020603050405020304" pitchFamily="18" charset="0"/>
                        </a:rPr>
                        <a:t>13.5</a:t>
                      </a:r>
                      <a:endParaRPr lang="hr-BA" sz="600" b="1" i="0" u="sng"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6.1</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5.3</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70.7</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32.7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-1.7</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4045414332"/>
                  </a:ext>
                </a:extLst>
              </a:tr>
              <a:tr h="101193">
                <a:tc>
                  <a:txBody>
                    <a:bodyPr/>
                    <a:lstStyle/>
                    <a:p>
                      <a:pPr algn="ctr" fontAlgn="ctr"/>
                      <a:r>
                        <a:rPr lang="hr-BA" sz="600" u="none" strike="noStrike">
                          <a:effectLst/>
                          <a:latin typeface="Times" panose="02020603050405020304" pitchFamily="18" charset="0"/>
                          <a:cs typeface="Times" panose="02020603050405020304" pitchFamily="18" charset="0"/>
                        </a:rPr>
                        <a:t>Denmark</a:t>
                      </a:r>
                      <a:endParaRPr lang="hr-BA" sz="600" b="0"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dirty="0">
                          <a:effectLst/>
                          <a:latin typeface="Times" panose="02020603050405020304" pitchFamily="18" charset="0"/>
                          <a:cs typeface="Times" panose="02020603050405020304" pitchFamily="18" charset="0"/>
                        </a:rPr>
                        <a:t>7.2</a:t>
                      </a:r>
                      <a:endParaRPr lang="hr-BA" sz="600" b="1" i="0" u="sng"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63.1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2.5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4.0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199.4</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34.1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-4.7</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-0.6</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516988076"/>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Germany </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7.9</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61.0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5.3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5.6</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5.1</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102.4</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60.9</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2.0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-0.6</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4064128026"/>
                  </a:ext>
                </a:extLst>
              </a:tr>
              <a:tr h="101193">
                <a:tc>
                  <a:txBody>
                    <a:bodyPr/>
                    <a:lstStyle/>
                    <a:p>
                      <a:pPr algn="ctr" fontAlgn="ctr"/>
                      <a:r>
                        <a:rPr lang="hr-BA" sz="600" u="none" strike="noStrike">
                          <a:effectLst/>
                          <a:latin typeface="Times" panose="02020603050405020304" pitchFamily="18" charset="0"/>
                          <a:cs typeface="Times" panose="02020603050405020304" pitchFamily="18" charset="0"/>
                        </a:rPr>
                        <a:t>Estonia</a:t>
                      </a:r>
                      <a:endParaRPr lang="hr-BA" sz="600" b="0"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-28.2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sng" strike="noStrike">
                          <a:effectLst/>
                          <a:latin typeface="Times" panose="02020603050405020304" pitchFamily="18" charset="0"/>
                          <a:cs typeface="Times" panose="02020603050405020304" pitchFamily="18" charset="0"/>
                        </a:rPr>
                        <a:t>7.6</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14.3</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2.1</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101.5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8.4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-1.2</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1900980736"/>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Ireland</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-167.9</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2.3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77.7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8.3</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223.2</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dirty="0">
                          <a:effectLst/>
                          <a:latin typeface="Times" panose="02020603050405020304" pitchFamily="18" charset="0"/>
                          <a:cs typeface="Times" panose="02020603050405020304" pitchFamily="18" charset="0"/>
                        </a:rPr>
                        <a:t>64.8</a:t>
                      </a:r>
                      <a:endParaRPr lang="hr-BA" sz="600" b="1" i="0" u="sng"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-6.4</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1153185754"/>
                  </a:ext>
                </a:extLst>
              </a:tr>
              <a:tr h="101193">
                <a:tc>
                  <a:txBody>
                    <a:bodyPr/>
                    <a:lstStyle/>
                    <a:p>
                      <a:pPr algn="ctr" fontAlgn="ctr"/>
                      <a:r>
                        <a:rPr lang="hr-BA" sz="600" u="none" strike="noStrike">
                          <a:effectLst/>
                          <a:latin typeface="Times" panose="02020603050405020304" pitchFamily="18" charset="0"/>
                          <a:cs typeface="Times" panose="02020603050405020304" pitchFamily="18" charset="0"/>
                        </a:rPr>
                        <a:t>Greece</a:t>
                      </a:r>
                      <a:endParaRPr lang="hr-BA" sz="600" b="0"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-138.4</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3.9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1.3</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-1.1</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115.3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181.1</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dirty="0">
                          <a:effectLst/>
                          <a:latin typeface="Times" panose="02020603050405020304" pitchFamily="18" charset="0"/>
                          <a:cs typeface="Times" panose="02020603050405020304" pitchFamily="18" charset="0"/>
                        </a:rPr>
                        <a:t>21.5</a:t>
                      </a:r>
                      <a:endParaRPr lang="hr-BA" sz="600" b="1" i="0" u="sng"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-5.0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-9.9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997574852"/>
                  </a:ext>
                </a:extLst>
              </a:tr>
              <a:tr h="101193">
                <a:tc>
                  <a:txBody>
                    <a:bodyPr/>
                    <a:lstStyle/>
                    <a:p>
                      <a:pPr algn="ctr" fontAlgn="ctr"/>
                      <a:r>
                        <a:rPr lang="hr-BA" sz="600" u="none" strike="noStrike">
                          <a:effectLst/>
                          <a:latin typeface="Times" panose="02020603050405020304" pitchFamily="18" charset="0"/>
                          <a:cs typeface="Times" panose="02020603050405020304" pitchFamily="18" charset="0"/>
                        </a:rPr>
                        <a:t>Spain</a:t>
                      </a:r>
                      <a:endParaRPr lang="hr-BA" sz="600" b="0"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-77.1</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dirty="0">
                          <a:effectLst/>
                          <a:latin typeface="Times" panose="02020603050405020304" pitchFamily="18" charset="0"/>
                          <a:cs typeface="Times" panose="02020603050405020304" pitchFamily="18" charset="0"/>
                        </a:rPr>
                        <a:t>4.1</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4.5</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5.3</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133.8</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97.1</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17.4</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-0.6</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-14.0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2840842009"/>
                  </a:ext>
                </a:extLst>
              </a:tr>
              <a:tr h="101193">
                <a:tc>
                  <a:txBody>
                    <a:bodyPr/>
                    <a:lstStyle/>
                    <a:p>
                      <a:pPr algn="ctr" fontAlgn="ctr"/>
                      <a:r>
                        <a:rPr lang="hr-BA" sz="600" u="none" strike="noStrike">
                          <a:effectLst/>
                          <a:latin typeface="Times" panose="02020603050405020304" pitchFamily="18" charset="0"/>
                          <a:cs typeface="Times" panose="02020603050405020304" pitchFamily="18" charset="0"/>
                        </a:rPr>
                        <a:t>France</a:t>
                      </a:r>
                      <a:endParaRPr lang="hr-BA" sz="600" b="0"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-16.4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4.5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0.0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7.9</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dirty="0">
                          <a:effectLst/>
                          <a:latin typeface="Times" panose="02020603050405020304" pitchFamily="18" charset="0"/>
                          <a:cs typeface="Times" panose="02020603050405020304" pitchFamily="18" charset="0"/>
                        </a:rPr>
                        <a:t>148.9</a:t>
                      </a:r>
                      <a:endParaRPr lang="hr-BA" sz="600" b="1" i="0" u="sng"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98.4</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9.5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1.6</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2923176417"/>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Croatia</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-54.1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4.1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18.5</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2.3</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94.2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74.6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10.9</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4.5</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-0.6</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-18.6</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3524670830"/>
                  </a:ext>
                </a:extLst>
              </a:tr>
              <a:tr h="101193">
                <a:tc>
                  <a:txBody>
                    <a:bodyPr/>
                    <a:lstStyle/>
                    <a:p>
                      <a:pPr algn="ctr" fontAlgn="ctr"/>
                      <a:r>
                        <a:rPr lang="hr-BA" sz="600" u="none" strike="noStrike">
                          <a:effectLst/>
                          <a:latin typeface="Times" panose="02020603050405020304" pitchFamily="18" charset="0"/>
                          <a:cs typeface="Times" panose="02020603050405020304" pitchFamily="18" charset="0"/>
                        </a:rPr>
                        <a:t>Italy</a:t>
                      </a:r>
                      <a:endParaRPr lang="hr-BA" sz="600" b="0"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3.4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107.0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dirty="0">
                          <a:effectLst/>
                          <a:latin typeface="Times" panose="02020603050405020304" pitchFamily="18" charset="0"/>
                          <a:cs typeface="Times" panose="02020603050405020304" pitchFamily="18" charset="0"/>
                        </a:rPr>
                        <a:t>132.2</a:t>
                      </a:r>
                      <a:endParaRPr lang="hr-BA" sz="600" b="1" i="0" u="sng"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dirty="0">
                          <a:effectLst/>
                          <a:latin typeface="Times" panose="02020603050405020304" pitchFamily="18" charset="0"/>
                          <a:cs typeface="Times" panose="02020603050405020304" pitchFamily="18" charset="0"/>
                        </a:rPr>
                        <a:t>11.2</a:t>
                      </a:r>
                      <a:endParaRPr lang="hr-BA" sz="600" b="1" i="0" u="sng"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1.6</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-8.1</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420575401"/>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Cyprus</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-6.8</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-114.7</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1.5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8.1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288.1</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102.5</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10.8</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-2.0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-12.6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2030408707"/>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Latvia</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-49.1</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4.9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14.7</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6.6</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70.3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35.9</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8.6</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-3.0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2.0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1254146321"/>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Lithuania</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-29.5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sng" strike="noStrike">
                          <a:effectLst/>
                          <a:latin typeface="Times" panose="02020603050405020304" pitchFamily="18" charset="0"/>
                          <a:cs typeface="Times" panose="02020603050405020304" pitchFamily="18" charset="0"/>
                        </a:rPr>
                        <a:t>6.2</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16.5</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56.4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34.2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8.2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-5.2</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3422855082"/>
                  </a:ext>
                </a:extLst>
              </a:tr>
              <a:tr h="101193">
                <a:tc>
                  <a:txBody>
                    <a:bodyPr/>
                    <a:lstStyle/>
                    <a:p>
                      <a:pPr algn="ctr" fontAlgn="ctr"/>
                      <a:r>
                        <a:rPr lang="hr-BA" sz="600" u="none" strike="noStrike">
                          <a:effectLst/>
                          <a:latin typeface="Times" panose="02020603050405020304" pitchFamily="18" charset="0"/>
                          <a:cs typeface="Times" panose="02020603050405020304" pitchFamily="18" charset="0"/>
                        </a:rPr>
                        <a:t>Luxembourg</a:t>
                      </a:r>
                      <a:endParaRPr lang="hr-BA" sz="600" b="0"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45.6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3.3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10.4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306.5</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21.4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5.8</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-2.0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0.2</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-0.5</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3301111692"/>
                  </a:ext>
                </a:extLst>
              </a:tr>
              <a:tr h="101193">
                <a:tc>
                  <a:txBody>
                    <a:bodyPr/>
                    <a:lstStyle/>
                    <a:p>
                      <a:pPr algn="ctr" fontAlgn="ctr"/>
                      <a:r>
                        <a:rPr lang="hr-BA" sz="600" u="none" strike="noStrike">
                          <a:effectLst/>
                          <a:latin typeface="Times" panose="02020603050405020304" pitchFamily="18" charset="0"/>
                          <a:cs typeface="Times" panose="02020603050405020304" pitchFamily="18" charset="0"/>
                        </a:rPr>
                        <a:t>Hungary</a:t>
                      </a:r>
                      <a:endParaRPr lang="hr-BA" sz="600" b="0"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-46.8</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2.0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9.2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12.4</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10.8</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69.3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70.8</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-9.2</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-7.1</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1758470566"/>
                  </a:ext>
                </a:extLst>
              </a:tr>
              <a:tr h="101193">
                <a:tc>
                  <a:txBody>
                    <a:bodyPr/>
                    <a:lstStyle/>
                    <a:p>
                      <a:pPr algn="ctr" fontAlgn="ctr"/>
                      <a:r>
                        <a:rPr lang="hr-BA" sz="600" u="none" strike="noStrike">
                          <a:effectLst/>
                          <a:latin typeface="Times" panose="02020603050405020304" pitchFamily="18" charset="0"/>
                          <a:cs typeface="Times" panose="02020603050405020304" pitchFamily="18" charset="0"/>
                        </a:rPr>
                        <a:t>Malta</a:t>
                      </a:r>
                      <a:endParaRPr lang="hr-BA" sz="600" b="0"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8.0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63.3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4.8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24.1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46.0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-2.4</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385487476"/>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Netherlands</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9.9</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70.7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3.2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7.4</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241.6</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52.4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0.7</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-4.1</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2382465784"/>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Austria</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4.9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121.0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73.8</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1.7</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-1.2</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3586651798"/>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Poland</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-56.2</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0.1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25.4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76.1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48.9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2.0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-2.0</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-9.1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4228127065"/>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Portugal</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-100.8</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3.2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8.6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9.0</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154.3</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121.5</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9.1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0.7</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1.7</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-11.7</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3849517507"/>
                  </a:ext>
                </a:extLst>
              </a:tr>
              <a:tr h="101193">
                <a:tc>
                  <a:txBody>
                    <a:bodyPr/>
                    <a:lstStyle/>
                    <a:p>
                      <a:pPr algn="ctr" fontAlgn="ctr"/>
                      <a:r>
                        <a:rPr lang="hr-BA" sz="600" u="none" strike="noStrike">
                          <a:effectLst/>
                          <a:latin typeface="Times" panose="02020603050405020304" pitchFamily="18" charset="0"/>
                          <a:cs typeface="Times" panose="02020603050405020304" pitchFamily="18" charset="0"/>
                        </a:rPr>
                        <a:t>Romania</a:t>
                      </a:r>
                      <a:endParaRPr lang="hr-BA" sz="600" b="0"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-44.5</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-0.6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23.1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33.6</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47.8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35.0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3.3</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1.7</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-5.5</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2693858226"/>
                  </a:ext>
                </a:extLst>
              </a:tr>
              <a:tr h="101193">
                <a:tc>
                  <a:txBody>
                    <a:bodyPr/>
                    <a:lstStyle/>
                    <a:p>
                      <a:pPr algn="ctr" fontAlgn="ctr"/>
                      <a:r>
                        <a:rPr lang="hr-BA" sz="600" u="none" strike="noStrike">
                          <a:effectLst/>
                          <a:latin typeface="Times" panose="02020603050405020304" pitchFamily="18" charset="0"/>
                          <a:cs typeface="Times" panose="02020603050405020304" pitchFamily="18" charset="0"/>
                        </a:rPr>
                        <a:t>Slovenia</a:t>
                      </a:r>
                      <a:endParaRPr lang="hr-BA" sz="600" b="0"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-18.9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2.0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20.7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7.4</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72.8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70.1</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3.2</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-2.5</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-7.5</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55293771"/>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Slovakia</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-67.3</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2.4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9.1</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90.4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48.9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8.1</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8.9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1.5</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-3.6</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-11.6</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4236131116"/>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Finland</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2.9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-0.1</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142.0</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58.9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8.3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19.9</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2.1</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-0.7</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-5.4</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479443667"/>
                  </a:ext>
                </a:extLst>
              </a:tr>
              <a:tr h="101193">
                <a:tc>
                  <a:txBody>
                    <a:bodyPr/>
                    <a:lstStyle/>
                    <a:p>
                      <a:pPr algn="ctr" fontAlgn="ctr"/>
                      <a:r>
                        <a:rPr lang="hr-BA" sz="600" u="none" strike="noStrike" dirty="0">
                          <a:effectLst/>
                          <a:latin typeface="Times" panose="02020603050405020304" pitchFamily="18" charset="0"/>
                          <a:cs typeface="Times" panose="02020603050405020304" pitchFamily="18" charset="0"/>
                        </a:rPr>
                        <a:t>Sweden</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8.0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none" strike="noStrike">
                          <a:effectLst/>
                          <a:latin typeface="Times" panose="02020603050405020304" pitchFamily="18" charset="0"/>
                          <a:cs typeface="Times" panose="02020603050405020304" pitchFamily="18" charset="0"/>
                        </a:rPr>
                        <a:t>-3.9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-6.1</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9.0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200.0</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38.8</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1.2</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-0.3</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-3.6</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3129435809"/>
                  </a:ext>
                </a:extLst>
              </a:tr>
              <a:tr h="182719">
                <a:tc>
                  <a:txBody>
                    <a:bodyPr/>
                    <a:lstStyle/>
                    <a:p>
                      <a:pPr algn="ctr" fontAlgn="ctr"/>
                      <a:r>
                        <a:rPr lang="hr-BA" sz="600" u="none" strike="noStrike" dirty="0">
                          <a:effectLst/>
                          <a:latin typeface="Times" panose="02020603050405020304" pitchFamily="18" charset="0"/>
                          <a:cs typeface="Times" panose="02020603050405020304" pitchFamily="18" charset="0"/>
                        </a:rPr>
                        <a:t>United Kingdom</a:t>
                      </a:r>
                      <a:endParaRPr lang="hr-BA" sz="600" b="0"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-4.1</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-6.7</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b"/>
                      <a:r>
                        <a:rPr lang="hr-BA" sz="600" u="sng" strike="noStrike">
                          <a:effectLst/>
                          <a:latin typeface="Times" panose="02020603050405020304" pitchFamily="18" charset="0"/>
                          <a:cs typeface="Times" panose="02020603050405020304" pitchFamily="18" charset="0"/>
                        </a:rPr>
                        <a:t>-13.0</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-2.9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7.4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0.9</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5.3</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170.9</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sng" strike="noStrike">
                          <a:effectLst/>
                          <a:latin typeface="Times" panose="02020603050405020304" pitchFamily="18" charset="0"/>
                          <a:cs typeface="Times" panose="02020603050405020304" pitchFamily="18" charset="0"/>
                        </a:rPr>
                        <a:t>86.8</a:t>
                      </a:r>
                      <a:endParaRPr lang="hr-BA" sz="600" b="1" i="0" u="sng"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4.4</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-0.6</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a:effectLst/>
                          <a:latin typeface="Times" panose="02020603050405020304" pitchFamily="18" charset="0"/>
                          <a:cs typeface="Times" panose="02020603050405020304" pitchFamily="18" charset="0"/>
                        </a:rPr>
                        <a:t>1.0</a:t>
                      </a:r>
                      <a:endParaRPr lang="hr-BA" sz="600" b="1" i="0" u="none" strike="noStrike">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-0.5</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tc>
                  <a:txBody>
                    <a:bodyPr/>
                    <a:lstStyle/>
                    <a:p>
                      <a:pPr algn="ctr" fontAlgn="ctr"/>
                      <a:r>
                        <a:rPr lang="hr-BA" sz="600" u="none" strike="noStrike" dirty="0">
                          <a:effectLst/>
                          <a:latin typeface="Times" panose="02020603050405020304" pitchFamily="18" charset="0"/>
                          <a:cs typeface="Times" panose="02020603050405020304" pitchFamily="18" charset="0"/>
                        </a:rPr>
                        <a:t>-3.3</a:t>
                      </a:r>
                      <a:endParaRPr lang="hr-BA" sz="600" b="1" i="0" u="none" strike="noStrike" dirty="0">
                        <a:solidFill>
                          <a:srgbClr val="0D0D0D"/>
                        </a:solidFill>
                        <a:effectLst/>
                        <a:latin typeface="Times" panose="02020603050405020304" pitchFamily="18" charset="0"/>
                        <a:cs typeface="Times" panose="02020603050405020304" pitchFamily="18" charset="0"/>
                      </a:endParaRPr>
                    </a:p>
                  </a:txBody>
                  <a:tcPr marL="5505" marR="5505" marT="5505" marB="0" anchor="ctr"/>
                </a:tc>
                <a:extLst>
                  <a:ext uri="{0D108BD9-81ED-4DB2-BD59-A6C34878D82A}">
                    <a16:rowId xmlns:a16="http://schemas.microsoft.com/office/drawing/2014/main" val="3887254391"/>
                  </a:ext>
                </a:extLst>
              </a:tr>
            </a:tbl>
          </a:graphicData>
        </a:graphic>
      </p:graphicFrame>
    </p:spTree>
    <p:extLst>
      <p:ext uri="{BB962C8B-B14F-4D97-AF65-F5344CB8AC3E}">
        <p14:creationId xmlns:p14="http://schemas.microsoft.com/office/powerpoint/2010/main" val="4195314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9FF9B66-F72D-4D97-9E0B-BA06C242AA83}" type="slidenum">
              <a:rPr lang="en-US" smtClean="0"/>
              <a:pPr>
                <a:defRPr/>
              </a:pPr>
              <a:t>5</a:t>
            </a:fld>
            <a:endParaRPr lang="en-US" dirty="0"/>
          </a:p>
        </p:txBody>
      </p:sp>
      <p:sp>
        <p:nvSpPr>
          <p:cNvPr id="7" name="TextBox 6"/>
          <p:cNvSpPr txBox="1"/>
          <p:nvPr/>
        </p:nvSpPr>
        <p:spPr>
          <a:xfrm>
            <a:off x="611560" y="6106725"/>
            <a:ext cx="3034680" cy="276999"/>
          </a:xfrm>
          <a:prstGeom prst="rect">
            <a:avLst/>
          </a:prstGeom>
          <a:noFill/>
        </p:spPr>
        <p:txBody>
          <a:bodyPr wrap="square" rtlCol="0">
            <a:spAutoFit/>
          </a:bodyPr>
          <a:lstStyle/>
          <a:p>
            <a:r>
              <a:rPr lang="en-GB" sz="1200" dirty="0" smtClean="0">
                <a:latin typeface="Times New Roman" panose="02020603050405020304" pitchFamily="18" charset="0"/>
                <a:cs typeface="Times New Roman" panose="02020603050405020304" pitchFamily="18" charset="0"/>
              </a:rPr>
              <a:t>Source: </a:t>
            </a:r>
            <a:r>
              <a:rPr lang="en-US" sz="1200" dirty="0" smtClean="0">
                <a:latin typeface="Times New Roman" panose="02020603050405020304" pitchFamily="18" charset="0"/>
                <a:cs typeface="Times New Roman" panose="02020603050405020304" pitchFamily="18" charset="0"/>
              </a:rPr>
              <a:t>European Commission</a:t>
            </a:r>
            <a:endParaRPr lang="en-US" sz="1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4"/>
          </p:nvPr>
        </p:nvSpPr>
        <p:spPr>
          <a:xfrm>
            <a:off x="4932040" y="1628800"/>
            <a:ext cx="3754760" cy="4497363"/>
          </a:xfrm>
        </p:spPr>
        <p:txBody>
          <a:bodyPr/>
          <a:lstStyle/>
          <a:p>
            <a:r>
              <a:rPr lang="en-US" sz="2000" dirty="0" smtClean="0">
                <a:latin typeface="Times" panose="02020603050405020304" pitchFamily="18" charset="0"/>
                <a:cs typeface="Times" panose="02020603050405020304" pitchFamily="18" charset="0"/>
              </a:rPr>
              <a:t>After the economic crisis it was found that inadequate management of other economic policies led to significant external and internal imbalances, loss of competitiveness, and excessive distortions in the labor market.</a:t>
            </a:r>
          </a:p>
          <a:p>
            <a:r>
              <a:rPr lang="en-US" sz="2000" dirty="0" smtClean="0">
                <a:latin typeface="Times" panose="02020603050405020304" pitchFamily="18" charset="0"/>
                <a:cs typeface="Times" panose="02020603050405020304" pitchFamily="18" charset="0"/>
              </a:rPr>
              <a:t>In recent years, imbalances have emerged regarding real estate price developments and nominal unit labor costs, suggesting a mismatch between wage growth and labor productivity growth.</a:t>
            </a:r>
          </a:p>
          <a:p>
            <a:endParaRPr lang="en-US" dirty="0"/>
          </a:p>
        </p:txBody>
      </p:sp>
      <p:sp>
        <p:nvSpPr>
          <p:cNvPr id="15" name="Text Placeholder 13"/>
          <p:cNvSpPr>
            <a:spLocks noGrp="1"/>
          </p:cNvSpPr>
          <p:nvPr>
            <p:ph type="body" idx="1"/>
          </p:nvPr>
        </p:nvSpPr>
        <p:spPr>
          <a:xfrm>
            <a:off x="323528" y="1394957"/>
            <a:ext cx="4040188" cy="521875"/>
          </a:xfrm>
        </p:spPr>
        <p:txBody>
          <a:bodyPr/>
          <a:lstStyle/>
          <a:p>
            <a:r>
              <a:rPr lang="hr-BA" sz="2800" b="0" dirty="0" smtClean="0">
                <a:solidFill>
                  <a:srgbClr val="0070C0"/>
                </a:solidFill>
                <a:latin typeface="Times New Roman" panose="02020603050405020304" pitchFamily="18" charset="0"/>
                <a:cs typeface="Times New Roman" panose="02020603050405020304" pitchFamily="18" charset="0"/>
              </a:rPr>
              <a:t>MIP indicators</a:t>
            </a:r>
            <a:endParaRPr lang="hr-BA" sz="2800" b="0" dirty="0">
              <a:solidFill>
                <a:srgbClr val="0070C0"/>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sz="half" idx="2"/>
          </p:nvPr>
        </p:nvPicPr>
        <p:blipFill>
          <a:blip r:embed="rId3"/>
          <a:stretch>
            <a:fillRect/>
          </a:stretch>
        </p:blipFill>
        <p:spPr>
          <a:xfrm>
            <a:off x="457199" y="1844824"/>
            <a:ext cx="4392781" cy="4207445"/>
          </a:xfrm>
          <a:prstGeom prst="rect">
            <a:avLst/>
          </a:prstGeom>
        </p:spPr>
      </p:pic>
    </p:spTree>
    <p:extLst>
      <p:ext uri="{BB962C8B-B14F-4D97-AF65-F5344CB8AC3E}">
        <p14:creationId xmlns:p14="http://schemas.microsoft.com/office/powerpoint/2010/main" val="1443347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412776"/>
            <a:ext cx="8229600" cy="441428"/>
          </a:xfrm>
        </p:spPr>
        <p:txBody>
          <a:bodyPr/>
          <a:lstStyle/>
          <a:p>
            <a:pPr algn="l"/>
            <a:r>
              <a:rPr lang="hr-BA" sz="2800" dirty="0" smtClean="0">
                <a:solidFill>
                  <a:srgbClr val="0070C0"/>
                </a:solidFill>
                <a:latin typeface="Times" panose="02020603050405020304" pitchFamily="18" charset="0"/>
                <a:cs typeface="Times" panose="02020603050405020304" pitchFamily="18" charset="0"/>
              </a:rPr>
              <a:t>MIP Indicators for Bosnia and Herzegovina</a:t>
            </a:r>
            <a:endParaRPr lang="hr-BA" sz="2800" dirty="0">
              <a:solidFill>
                <a:srgbClr val="0070C0"/>
              </a:solidFill>
              <a:latin typeface="Times" panose="02020603050405020304" pitchFamily="18" charset="0"/>
              <a:cs typeface="Times" panose="02020603050405020304" pitchFamily="18" charset="0"/>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130274108"/>
              </p:ext>
            </p:extLst>
          </p:nvPr>
        </p:nvGraphicFramePr>
        <p:xfrm>
          <a:off x="323524" y="1854204"/>
          <a:ext cx="8280926" cy="4442067"/>
        </p:xfrm>
        <a:graphic>
          <a:graphicData uri="http://schemas.openxmlformats.org/drawingml/2006/table">
            <a:tbl>
              <a:tblPr>
                <a:tableStyleId>{3C2FFA5D-87B4-456A-9821-1D502468CF0F}</a:tableStyleId>
              </a:tblPr>
              <a:tblGrid>
                <a:gridCol w="1753457">
                  <a:extLst>
                    <a:ext uri="{9D8B030D-6E8A-4147-A177-3AD203B41FA5}">
                      <a16:colId xmlns:a16="http://schemas.microsoft.com/office/drawing/2014/main" val="1677468203"/>
                    </a:ext>
                  </a:extLst>
                </a:gridCol>
                <a:gridCol w="2134979">
                  <a:extLst>
                    <a:ext uri="{9D8B030D-6E8A-4147-A177-3AD203B41FA5}">
                      <a16:colId xmlns:a16="http://schemas.microsoft.com/office/drawing/2014/main" val="939679602"/>
                    </a:ext>
                  </a:extLst>
                </a:gridCol>
                <a:gridCol w="792088">
                  <a:extLst>
                    <a:ext uri="{9D8B030D-6E8A-4147-A177-3AD203B41FA5}">
                      <a16:colId xmlns:a16="http://schemas.microsoft.com/office/drawing/2014/main" val="3151213049"/>
                    </a:ext>
                  </a:extLst>
                </a:gridCol>
                <a:gridCol w="528652">
                  <a:extLst>
                    <a:ext uri="{9D8B030D-6E8A-4147-A177-3AD203B41FA5}">
                      <a16:colId xmlns:a16="http://schemas.microsoft.com/office/drawing/2014/main" val="842501034"/>
                    </a:ext>
                  </a:extLst>
                </a:gridCol>
                <a:gridCol w="614350">
                  <a:extLst>
                    <a:ext uri="{9D8B030D-6E8A-4147-A177-3AD203B41FA5}">
                      <a16:colId xmlns:a16="http://schemas.microsoft.com/office/drawing/2014/main" val="3694171506"/>
                    </a:ext>
                  </a:extLst>
                </a:gridCol>
                <a:gridCol w="614350">
                  <a:extLst>
                    <a:ext uri="{9D8B030D-6E8A-4147-A177-3AD203B41FA5}">
                      <a16:colId xmlns:a16="http://schemas.microsoft.com/office/drawing/2014/main" val="1067405494"/>
                    </a:ext>
                  </a:extLst>
                </a:gridCol>
                <a:gridCol w="614350">
                  <a:extLst>
                    <a:ext uri="{9D8B030D-6E8A-4147-A177-3AD203B41FA5}">
                      <a16:colId xmlns:a16="http://schemas.microsoft.com/office/drawing/2014/main" val="3440164387"/>
                    </a:ext>
                  </a:extLst>
                </a:gridCol>
                <a:gridCol w="614350">
                  <a:extLst>
                    <a:ext uri="{9D8B030D-6E8A-4147-A177-3AD203B41FA5}">
                      <a16:colId xmlns:a16="http://schemas.microsoft.com/office/drawing/2014/main" val="4026720573"/>
                    </a:ext>
                  </a:extLst>
                </a:gridCol>
                <a:gridCol w="614350">
                  <a:extLst>
                    <a:ext uri="{9D8B030D-6E8A-4147-A177-3AD203B41FA5}">
                      <a16:colId xmlns:a16="http://schemas.microsoft.com/office/drawing/2014/main" val="2542481646"/>
                    </a:ext>
                  </a:extLst>
                </a:gridCol>
              </a:tblGrid>
              <a:tr h="139536">
                <a:tc>
                  <a:txBody>
                    <a:bodyPr/>
                    <a:lstStyle/>
                    <a:p>
                      <a:pPr algn="ctr" fontAlgn="ctr"/>
                      <a:r>
                        <a:rPr lang="hr-BA" sz="900" u="none" strike="noStrike" dirty="0">
                          <a:effectLst/>
                          <a:latin typeface="Times" panose="02020603050405020304" pitchFamily="18" charset="0"/>
                          <a:cs typeface="Times" panose="02020603050405020304" pitchFamily="18" charset="0"/>
                        </a:rPr>
                        <a:t>Bosnia&amp;Herzegovina</a:t>
                      </a:r>
                      <a:endParaRPr lang="hr-BA" sz="900" b="1"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a:effectLst/>
                          <a:latin typeface="Times" panose="02020603050405020304" pitchFamily="18" charset="0"/>
                          <a:cs typeface="Times" panose="02020603050405020304" pitchFamily="18" charset="0"/>
                        </a:rPr>
                        <a:t>Indicators</a:t>
                      </a:r>
                      <a:endParaRPr lang="hr-BA" sz="900" b="1"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a:effectLst/>
                          <a:latin typeface="Times" panose="02020603050405020304" pitchFamily="18" charset="0"/>
                          <a:cs typeface="Times" panose="02020603050405020304" pitchFamily="18" charset="0"/>
                        </a:rPr>
                        <a:t>Thresholds</a:t>
                      </a:r>
                      <a:endParaRPr lang="hr-BA" sz="900" b="1" i="0" u="none" strike="noStrike" dirty="0">
                        <a:solidFill>
                          <a:srgbClr val="0D0D0D"/>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a:effectLst/>
                          <a:latin typeface="Times" panose="02020603050405020304" pitchFamily="18" charset="0"/>
                          <a:cs typeface="Times" panose="02020603050405020304" pitchFamily="18" charset="0"/>
                        </a:rPr>
                        <a:t>2013</a:t>
                      </a:r>
                      <a:endParaRPr lang="hr-BA" sz="900" b="1"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a:effectLst/>
                          <a:latin typeface="Times" panose="02020603050405020304" pitchFamily="18" charset="0"/>
                          <a:cs typeface="Times" panose="02020603050405020304" pitchFamily="18" charset="0"/>
                        </a:rPr>
                        <a:t>2014</a:t>
                      </a:r>
                      <a:endParaRPr lang="hr-BA" sz="900" b="1"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a:effectLst/>
                          <a:latin typeface="Times" panose="02020603050405020304" pitchFamily="18" charset="0"/>
                          <a:cs typeface="Times" panose="02020603050405020304" pitchFamily="18" charset="0"/>
                        </a:rPr>
                        <a:t>2015</a:t>
                      </a:r>
                      <a:endParaRPr lang="hr-BA" sz="900" b="1" i="0" u="none" strike="noStrike">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a:effectLst/>
                          <a:latin typeface="Times" panose="02020603050405020304" pitchFamily="18" charset="0"/>
                          <a:cs typeface="Times" panose="02020603050405020304" pitchFamily="18" charset="0"/>
                        </a:rPr>
                        <a:t>2016</a:t>
                      </a:r>
                      <a:endParaRPr lang="hr-BA" sz="900" b="1"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a:effectLst/>
                          <a:latin typeface="Times" panose="02020603050405020304" pitchFamily="18" charset="0"/>
                          <a:cs typeface="Times" panose="02020603050405020304" pitchFamily="18" charset="0"/>
                        </a:rPr>
                        <a:t>2017</a:t>
                      </a:r>
                      <a:endParaRPr lang="hr-BA" sz="900" b="1"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a:effectLst/>
                          <a:latin typeface="Times" panose="02020603050405020304" pitchFamily="18" charset="0"/>
                          <a:cs typeface="Times" panose="02020603050405020304" pitchFamily="18" charset="0"/>
                        </a:rPr>
                        <a:t>2018</a:t>
                      </a:r>
                      <a:endParaRPr lang="hr-BA" sz="900" b="1"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extLst>
                  <a:ext uri="{0D108BD9-81ED-4DB2-BD59-A6C34878D82A}">
                    <a16:rowId xmlns:a16="http://schemas.microsoft.com/office/drawing/2014/main" val="4249068176"/>
                  </a:ext>
                </a:extLst>
              </a:tr>
              <a:tr h="271730">
                <a:tc rowSpan="5">
                  <a:txBody>
                    <a:bodyPr/>
                    <a:lstStyle/>
                    <a:p>
                      <a:pPr algn="ctr" fontAlgn="ctr"/>
                      <a:r>
                        <a:rPr lang="hr-BA" sz="1100" u="none" strike="noStrike" dirty="0">
                          <a:effectLst/>
                          <a:latin typeface="Times" panose="02020603050405020304" pitchFamily="18" charset="0"/>
                          <a:cs typeface="Times" panose="02020603050405020304" pitchFamily="18" charset="0"/>
                        </a:rPr>
                        <a:t>External imbalances and competitiveness</a:t>
                      </a:r>
                      <a:endParaRPr lang="hr-BA" sz="1100" b="1"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en-US" sz="900" u="none" strike="noStrike" dirty="0">
                          <a:effectLst/>
                          <a:latin typeface="Times" panose="02020603050405020304" pitchFamily="18" charset="0"/>
                          <a:cs typeface="Times" panose="02020603050405020304" pitchFamily="18" charset="0"/>
                        </a:rPr>
                        <a:t>Current account balance - % of GDP (3 year average)</a:t>
                      </a:r>
                      <a:endParaRPr lang="en-US"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a:effectLst/>
                          <a:latin typeface="Times" panose="02020603050405020304" pitchFamily="18" charset="0"/>
                          <a:cs typeface="Times" panose="02020603050405020304" pitchFamily="18" charset="0"/>
                        </a:rPr>
                        <a:t>From -4 % to 6 </a:t>
                      </a:r>
                      <a:r>
                        <a:rPr lang="hr-BA" sz="900" u="none" strike="noStrike" dirty="0" smtClean="0">
                          <a:effectLst/>
                          <a:latin typeface="Times" panose="02020603050405020304" pitchFamily="18" charset="0"/>
                          <a:cs typeface="Times" panose="02020603050405020304" pitchFamily="18" charset="0"/>
                        </a:rPr>
                        <a:t>%</a:t>
                      </a:r>
                      <a:endParaRPr lang="hr-BA"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dirty="0">
                          <a:effectLst/>
                          <a:latin typeface="Times" panose="02020603050405020304" pitchFamily="18" charset="0"/>
                          <a:cs typeface="Times" panose="02020603050405020304" pitchFamily="18" charset="0"/>
                        </a:rPr>
                        <a:t>-7.8%</a:t>
                      </a:r>
                      <a:endParaRPr lang="hr-BA" sz="1000" b="0" i="0" u="none" strike="noStrike" dirty="0">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-7.1%</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-6.0%</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-5.8%</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-4.9%</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-4.5%</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231200063"/>
                  </a:ext>
                </a:extLst>
              </a:tr>
              <a:tr h="271730">
                <a:tc vMerge="1">
                  <a:txBody>
                    <a:bodyPr/>
                    <a:lstStyle/>
                    <a:p>
                      <a:endParaRPr lang="hr-BA"/>
                    </a:p>
                  </a:txBody>
                  <a:tcPr/>
                </a:tc>
                <a:tc>
                  <a:txBody>
                    <a:bodyPr/>
                    <a:lstStyle/>
                    <a:p>
                      <a:pPr algn="ctr" fontAlgn="ctr"/>
                      <a:r>
                        <a:rPr lang="en-US" sz="900" u="none" strike="noStrike" dirty="0">
                          <a:effectLst/>
                          <a:latin typeface="Times" panose="02020603050405020304" pitchFamily="18" charset="0"/>
                          <a:cs typeface="Times" panose="02020603050405020304" pitchFamily="18" charset="0"/>
                        </a:rPr>
                        <a:t>Net international investment position (% of GDP)</a:t>
                      </a:r>
                      <a:endParaRPr lang="en-US"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a:effectLst/>
                          <a:latin typeface="Times" panose="02020603050405020304" pitchFamily="18" charset="0"/>
                          <a:cs typeface="Times" panose="02020603050405020304" pitchFamily="18" charset="0"/>
                        </a:rPr>
                        <a:t>-</a:t>
                      </a:r>
                      <a:r>
                        <a:rPr lang="hr-BA" sz="900" u="none" strike="noStrike" dirty="0" smtClean="0">
                          <a:effectLst/>
                          <a:latin typeface="Times" panose="02020603050405020304" pitchFamily="18" charset="0"/>
                          <a:cs typeface="Times" panose="02020603050405020304" pitchFamily="18" charset="0"/>
                        </a:rPr>
                        <a:t>35</a:t>
                      </a:r>
                      <a:r>
                        <a:rPr lang="en-US" sz="900" u="none" strike="noStrike" dirty="0" smtClean="0">
                          <a:effectLst/>
                          <a:latin typeface="Times" panose="02020603050405020304" pitchFamily="18" charset="0"/>
                          <a:cs typeface="Times" panose="02020603050405020304" pitchFamily="18" charset="0"/>
                        </a:rPr>
                        <a:t>.</a:t>
                      </a:r>
                      <a:r>
                        <a:rPr lang="hr-BA" sz="900" u="none" strike="noStrike" dirty="0" smtClean="0">
                          <a:effectLst/>
                          <a:latin typeface="Times" panose="02020603050405020304" pitchFamily="18" charset="0"/>
                          <a:cs typeface="Times" panose="02020603050405020304" pitchFamily="18" charset="0"/>
                        </a:rPr>
                        <a:t>0</a:t>
                      </a:r>
                      <a:r>
                        <a:rPr lang="hr-BA" sz="900" u="none" strike="noStrike" dirty="0">
                          <a:effectLst/>
                          <a:latin typeface="Times" panose="02020603050405020304" pitchFamily="18" charset="0"/>
                          <a:cs typeface="Times" panose="02020603050405020304" pitchFamily="18" charset="0"/>
                        </a:rPr>
                        <a:t>%</a:t>
                      </a:r>
                      <a:endParaRPr lang="hr-BA"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dirty="0">
                          <a:effectLst/>
                          <a:latin typeface="Times" panose="02020603050405020304" pitchFamily="18" charset="0"/>
                          <a:cs typeface="Times" panose="02020603050405020304" pitchFamily="18" charset="0"/>
                        </a:rPr>
                        <a:t>-56.7%</a:t>
                      </a:r>
                      <a:endParaRPr lang="hr-BA" sz="1000" b="0" i="0" u="none" strike="noStrike" dirty="0">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dirty="0">
                          <a:effectLst/>
                          <a:latin typeface="Times" panose="02020603050405020304" pitchFamily="18" charset="0"/>
                          <a:cs typeface="Times" panose="02020603050405020304" pitchFamily="18" charset="0"/>
                        </a:rPr>
                        <a:t>-56.8%</a:t>
                      </a:r>
                      <a:endParaRPr lang="hr-BA" sz="1000" b="0" i="0" u="none" strike="noStrike" dirty="0">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-54.9%</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-52.1%</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-47.9%</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-44.6%</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1968046974"/>
                  </a:ext>
                </a:extLst>
              </a:tr>
              <a:tr h="403923">
                <a:tc vMerge="1">
                  <a:txBody>
                    <a:bodyPr/>
                    <a:lstStyle/>
                    <a:p>
                      <a:endParaRPr lang="hr-BA"/>
                    </a:p>
                  </a:txBody>
                  <a:tcPr/>
                </a:tc>
                <a:tc>
                  <a:txBody>
                    <a:bodyPr/>
                    <a:lstStyle/>
                    <a:p>
                      <a:pPr algn="ctr" fontAlgn="ctr"/>
                      <a:r>
                        <a:rPr lang="en-US" sz="900" u="none" strike="noStrike" dirty="0">
                          <a:effectLst/>
                          <a:latin typeface="Times" panose="02020603050405020304" pitchFamily="18" charset="0"/>
                          <a:cs typeface="Times" panose="02020603050405020304" pitchFamily="18" charset="0"/>
                        </a:rPr>
                        <a:t>Real effective exchange rate, HICP deflator (3 year % change)</a:t>
                      </a:r>
                      <a:endParaRPr lang="en-US"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a:effectLst/>
                          <a:latin typeface="Times" panose="02020603050405020304" pitchFamily="18" charset="0"/>
                          <a:cs typeface="Times" panose="02020603050405020304" pitchFamily="18" charset="0"/>
                        </a:rPr>
                        <a:t>±5 % (EA)</a:t>
                      </a:r>
                      <a:br>
                        <a:rPr lang="hr-BA" sz="900" u="none" strike="noStrike">
                          <a:effectLst/>
                          <a:latin typeface="Times" panose="02020603050405020304" pitchFamily="18" charset="0"/>
                          <a:cs typeface="Times" panose="02020603050405020304" pitchFamily="18" charset="0"/>
                        </a:rPr>
                      </a:br>
                      <a:r>
                        <a:rPr lang="hr-BA" sz="900" u="none" strike="noStrike">
                          <a:effectLst/>
                          <a:latin typeface="Times" panose="02020603050405020304" pitchFamily="18" charset="0"/>
                          <a:cs typeface="Times" panose="02020603050405020304" pitchFamily="18" charset="0"/>
                        </a:rPr>
                        <a:t>±11 % ( non-EA)</a:t>
                      </a:r>
                      <a:endParaRPr lang="hr-BA" sz="900" b="0" i="0" u="none" strike="noStrike">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-1.7%</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-2.8%</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-4.8%</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-4.6%</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-4.4%</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-1.1%</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555419786"/>
                  </a:ext>
                </a:extLst>
              </a:tr>
              <a:tr h="290216">
                <a:tc vMerge="1">
                  <a:txBody>
                    <a:bodyPr/>
                    <a:lstStyle/>
                    <a:p>
                      <a:endParaRPr lang="hr-BA"/>
                    </a:p>
                  </a:txBody>
                  <a:tcPr/>
                </a:tc>
                <a:tc>
                  <a:txBody>
                    <a:bodyPr/>
                    <a:lstStyle/>
                    <a:p>
                      <a:pPr algn="ctr" fontAlgn="ctr"/>
                      <a:r>
                        <a:rPr lang="en-US" sz="900" u="none" strike="noStrike" dirty="0">
                          <a:effectLst/>
                          <a:latin typeface="Times" panose="02020603050405020304" pitchFamily="18" charset="0"/>
                          <a:cs typeface="Times" panose="02020603050405020304" pitchFamily="18" charset="0"/>
                        </a:rPr>
                        <a:t>Export market share - % of world exports(5 year % change)</a:t>
                      </a:r>
                      <a:endParaRPr lang="en-US"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a:effectLst/>
                          <a:latin typeface="Times" panose="02020603050405020304" pitchFamily="18" charset="0"/>
                          <a:cs typeface="Times" panose="02020603050405020304" pitchFamily="18" charset="0"/>
                        </a:rPr>
                        <a:t>-6,0%</a:t>
                      </a:r>
                      <a:endParaRPr lang="hr-BA" sz="900" b="0" i="0" u="none" strike="noStrike">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0.0%</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0.0%</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0.0%</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0.0%</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50.0%</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0.0%</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1112905845"/>
                  </a:ext>
                </a:extLst>
              </a:tr>
              <a:tr h="290216">
                <a:tc vMerge="1">
                  <a:txBody>
                    <a:bodyPr/>
                    <a:lstStyle/>
                    <a:p>
                      <a:endParaRPr lang="hr-BA"/>
                    </a:p>
                  </a:txBody>
                  <a:tcPr/>
                </a:tc>
                <a:tc>
                  <a:txBody>
                    <a:bodyPr/>
                    <a:lstStyle/>
                    <a:p>
                      <a:pPr algn="ctr" fontAlgn="ctr"/>
                      <a:r>
                        <a:rPr lang="en-US" sz="900" u="none" strike="noStrike" dirty="0">
                          <a:effectLst/>
                          <a:latin typeface="Times" panose="02020603050405020304" pitchFamily="18" charset="0"/>
                          <a:cs typeface="Times" panose="02020603050405020304" pitchFamily="18" charset="0"/>
                        </a:rPr>
                        <a:t>Nominal unit </a:t>
                      </a:r>
                      <a:r>
                        <a:rPr lang="en-US" sz="900" u="none" strike="noStrike" dirty="0" smtClean="0">
                          <a:effectLst/>
                          <a:latin typeface="Times" panose="02020603050405020304" pitchFamily="18" charset="0"/>
                          <a:cs typeface="Times" panose="02020603050405020304" pitchFamily="18" charset="0"/>
                        </a:rPr>
                        <a:t>labor </a:t>
                      </a:r>
                      <a:r>
                        <a:rPr lang="en-US" sz="900" u="none" strike="noStrike" dirty="0">
                          <a:effectLst/>
                          <a:latin typeface="Times" panose="02020603050405020304" pitchFamily="18" charset="0"/>
                          <a:cs typeface="Times" panose="02020603050405020304" pitchFamily="18" charset="0"/>
                        </a:rPr>
                        <a:t>cost index (2010=100)(3 year % change)</a:t>
                      </a:r>
                      <a:endParaRPr lang="en-US"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a:effectLst/>
                          <a:latin typeface="Times" panose="02020603050405020304" pitchFamily="18" charset="0"/>
                          <a:cs typeface="Times" panose="02020603050405020304" pitchFamily="18" charset="0"/>
                        </a:rPr>
                        <a:t>9 % (EA)</a:t>
                      </a:r>
                      <a:br>
                        <a:rPr lang="hr-BA" sz="900" u="none" strike="noStrike">
                          <a:effectLst/>
                          <a:latin typeface="Times" panose="02020603050405020304" pitchFamily="18" charset="0"/>
                          <a:cs typeface="Times" panose="02020603050405020304" pitchFamily="18" charset="0"/>
                        </a:rPr>
                      </a:br>
                      <a:r>
                        <a:rPr lang="hr-BA" sz="900" u="none" strike="noStrike">
                          <a:effectLst/>
                          <a:latin typeface="Times" panose="02020603050405020304" pitchFamily="18" charset="0"/>
                          <a:cs typeface="Times" panose="02020603050405020304" pitchFamily="18" charset="0"/>
                        </a:rPr>
                        <a:t>12 % (non-EA)</a:t>
                      </a:r>
                      <a:endParaRPr lang="hr-BA" sz="900" b="0" i="0" u="none" strike="noStrike">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4.3%</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1.7%</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-0.7%</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-1.1%</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-1.8%</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2.0%</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2996100514"/>
                  </a:ext>
                </a:extLst>
              </a:tr>
              <a:tr h="290216">
                <a:tc rowSpan="6">
                  <a:txBody>
                    <a:bodyPr/>
                    <a:lstStyle/>
                    <a:p>
                      <a:pPr algn="ctr" fontAlgn="ctr"/>
                      <a:r>
                        <a:rPr lang="hr-BA" sz="1100" u="none" strike="noStrike" dirty="0">
                          <a:effectLst/>
                          <a:latin typeface="Times" panose="02020603050405020304" pitchFamily="18" charset="0"/>
                          <a:cs typeface="Times" panose="02020603050405020304" pitchFamily="18" charset="0"/>
                        </a:rPr>
                        <a:t>Internal imbalances</a:t>
                      </a:r>
                      <a:endParaRPr lang="hr-BA" sz="1100" b="1"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en-US" sz="900" u="none" strike="noStrike" dirty="0">
                          <a:effectLst/>
                          <a:latin typeface="Times" panose="02020603050405020304" pitchFamily="18" charset="0"/>
                          <a:cs typeface="Times" panose="02020603050405020304" pitchFamily="18" charset="0"/>
                        </a:rPr>
                        <a:t>House price index (2015=100), deflated (1 year % change)</a:t>
                      </a:r>
                      <a:endParaRPr lang="en-US"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a:effectLst/>
                          <a:latin typeface="Times" panose="02020603050405020304" pitchFamily="18" charset="0"/>
                          <a:cs typeface="Times" panose="02020603050405020304" pitchFamily="18" charset="0"/>
                        </a:rPr>
                        <a:t>6,0%</a:t>
                      </a:r>
                      <a:endParaRPr lang="hr-BA"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-1.7%</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-3.6%</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2.2%</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2.0%</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2.9%</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1.6%</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1763983075"/>
                  </a:ext>
                </a:extLst>
              </a:tr>
              <a:tr h="271730">
                <a:tc vMerge="1">
                  <a:txBody>
                    <a:bodyPr/>
                    <a:lstStyle/>
                    <a:p>
                      <a:endParaRPr lang="hr-BA"/>
                    </a:p>
                  </a:txBody>
                  <a:tcPr/>
                </a:tc>
                <a:tc>
                  <a:txBody>
                    <a:bodyPr/>
                    <a:lstStyle/>
                    <a:p>
                      <a:pPr algn="ctr" fontAlgn="ctr"/>
                      <a:r>
                        <a:rPr lang="en-US" sz="900" u="none" strike="noStrike" dirty="0">
                          <a:effectLst/>
                          <a:latin typeface="Times" panose="02020603050405020304" pitchFamily="18" charset="0"/>
                          <a:cs typeface="Times" panose="02020603050405020304" pitchFamily="18" charset="0"/>
                        </a:rPr>
                        <a:t>Private sector credit flow, consolidated (% of GDP)</a:t>
                      </a:r>
                      <a:endParaRPr lang="en-US"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smtClean="0">
                          <a:effectLst/>
                          <a:latin typeface="Times" panose="02020603050405020304" pitchFamily="18" charset="0"/>
                          <a:cs typeface="Times" panose="02020603050405020304" pitchFamily="18" charset="0"/>
                        </a:rPr>
                        <a:t>14</a:t>
                      </a:r>
                      <a:r>
                        <a:rPr lang="en-US" sz="900" u="none" strike="noStrike" dirty="0" smtClean="0">
                          <a:effectLst/>
                          <a:latin typeface="Times" panose="02020603050405020304" pitchFamily="18" charset="0"/>
                          <a:cs typeface="Times" panose="02020603050405020304" pitchFamily="18" charset="0"/>
                        </a:rPr>
                        <a:t>.</a:t>
                      </a:r>
                      <a:r>
                        <a:rPr lang="hr-BA" sz="900" u="none" strike="noStrike" dirty="0" smtClean="0">
                          <a:effectLst/>
                          <a:latin typeface="Times" panose="02020603050405020304" pitchFamily="18" charset="0"/>
                          <a:cs typeface="Times" panose="02020603050405020304" pitchFamily="18" charset="0"/>
                        </a:rPr>
                        <a:t>0</a:t>
                      </a:r>
                      <a:r>
                        <a:rPr lang="hr-BA" sz="900" u="none" strike="noStrike" dirty="0">
                          <a:effectLst/>
                          <a:latin typeface="Times" panose="02020603050405020304" pitchFamily="18" charset="0"/>
                          <a:cs typeface="Times" panose="02020603050405020304" pitchFamily="18" charset="0"/>
                        </a:rPr>
                        <a:t>%</a:t>
                      </a:r>
                      <a:endParaRPr lang="hr-BA"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-0.3%</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-0.7%</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-1.6%</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-0.9%</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0.8%</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0.7%</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116488372"/>
                  </a:ext>
                </a:extLst>
              </a:tr>
              <a:tr h="258838">
                <a:tc vMerge="1">
                  <a:txBody>
                    <a:bodyPr/>
                    <a:lstStyle/>
                    <a:p>
                      <a:endParaRPr lang="hr-BA"/>
                    </a:p>
                  </a:txBody>
                  <a:tcPr/>
                </a:tc>
                <a:tc>
                  <a:txBody>
                    <a:bodyPr/>
                    <a:lstStyle/>
                    <a:p>
                      <a:pPr algn="ctr" fontAlgn="ctr"/>
                      <a:r>
                        <a:rPr lang="en-US" sz="900" u="none" strike="noStrike" dirty="0">
                          <a:effectLst/>
                          <a:latin typeface="Times" panose="02020603050405020304" pitchFamily="18" charset="0"/>
                          <a:cs typeface="Times" panose="02020603050405020304" pitchFamily="18" charset="0"/>
                        </a:rPr>
                        <a:t>Private sector debt, consolidated (% of GDP)</a:t>
                      </a:r>
                      <a:endParaRPr lang="en-US"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smtClean="0">
                          <a:effectLst/>
                          <a:latin typeface="Times" panose="02020603050405020304" pitchFamily="18" charset="0"/>
                          <a:cs typeface="Times" panose="02020603050405020304" pitchFamily="18" charset="0"/>
                        </a:rPr>
                        <a:t>133</a:t>
                      </a:r>
                      <a:r>
                        <a:rPr lang="en-US" sz="900" u="none" strike="noStrike" dirty="0" smtClean="0">
                          <a:effectLst/>
                          <a:latin typeface="Times" panose="02020603050405020304" pitchFamily="18" charset="0"/>
                          <a:cs typeface="Times" panose="02020603050405020304" pitchFamily="18" charset="0"/>
                        </a:rPr>
                        <a:t>.</a:t>
                      </a:r>
                      <a:r>
                        <a:rPr lang="hr-BA" sz="900" u="none" strike="noStrike" dirty="0" smtClean="0">
                          <a:effectLst/>
                          <a:latin typeface="Times" panose="02020603050405020304" pitchFamily="18" charset="0"/>
                          <a:cs typeface="Times" panose="02020603050405020304" pitchFamily="18" charset="0"/>
                        </a:rPr>
                        <a:t>0</a:t>
                      </a:r>
                      <a:r>
                        <a:rPr lang="hr-BA" sz="900" u="none" strike="noStrike" dirty="0">
                          <a:effectLst/>
                          <a:latin typeface="Times" panose="02020603050405020304" pitchFamily="18" charset="0"/>
                          <a:cs typeface="Times" panose="02020603050405020304" pitchFamily="18" charset="0"/>
                        </a:rPr>
                        <a:t>%</a:t>
                      </a:r>
                      <a:endParaRPr lang="hr-BA"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61.2%</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60.5%</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58.9%</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58.0%</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58.8%</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59.6%</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727291946"/>
                  </a:ext>
                </a:extLst>
              </a:tr>
              <a:tr h="258838">
                <a:tc vMerge="1">
                  <a:txBody>
                    <a:bodyPr/>
                    <a:lstStyle/>
                    <a:p>
                      <a:endParaRPr lang="hr-BA"/>
                    </a:p>
                  </a:txBody>
                  <a:tcPr/>
                </a:tc>
                <a:tc>
                  <a:txBody>
                    <a:bodyPr/>
                    <a:lstStyle/>
                    <a:p>
                      <a:pPr algn="ctr" fontAlgn="ctr"/>
                      <a:r>
                        <a:rPr lang="en-US" sz="900" u="none" strike="noStrike" dirty="0">
                          <a:effectLst/>
                          <a:latin typeface="Times" panose="02020603050405020304" pitchFamily="18" charset="0"/>
                          <a:cs typeface="Times" panose="02020603050405020304" pitchFamily="18" charset="0"/>
                        </a:rPr>
                        <a:t>General government gross debt (% of GDP)</a:t>
                      </a:r>
                      <a:endParaRPr lang="en-US"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smtClean="0">
                          <a:effectLst/>
                          <a:latin typeface="Times" panose="02020603050405020304" pitchFamily="18" charset="0"/>
                          <a:cs typeface="Times" panose="02020603050405020304" pitchFamily="18" charset="0"/>
                        </a:rPr>
                        <a:t>60</a:t>
                      </a:r>
                      <a:r>
                        <a:rPr lang="en-US" sz="900" u="none" strike="noStrike" dirty="0" smtClean="0">
                          <a:effectLst/>
                          <a:latin typeface="Times" panose="02020603050405020304" pitchFamily="18" charset="0"/>
                          <a:cs typeface="Times" panose="02020603050405020304" pitchFamily="18" charset="0"/>
                        </a:rPr>
                        <a:t>.</a:t>
                      </a:r>
                      <a:r>
                        <a:rPr lang="hr-BA" sz="900" u="none" strike="noStrike" dirty="0" smtClean="0">
                          <a:effectLst/>
                          <a:latin typeface="Times" panose="02020603050405020304" pitchFamily="18" charset="0"/>
                          <a:cs typeface="Times" panose="02020603050405020304" pitchFamily="18" charset="0"/>
                        </a:rPr>
                        <a:t>0</a:t>
                      </a:r>
                      <a:r>
                        <a:rPr lang="hr-BA" sz="900" u="none" strike="noStrike" dirty="0">
                          <a:effectLst/>
                          <a:latin typeface="Times" panose="02020603050405020304" pitchFamily="18" charset="0"/>
                          <a:cs typeface="Times" panose="02020603050405020304" pitchFamily="18" charset="0"/>
                        </a:rPr>
                        <a:t>%</a:t>
                      </a:r>
                      <a:endParaRPr lang="hr-BA"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37.6%</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41.5%</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dirty="0">
                          <a:effectLst/>
                          <a:latin typeface="Times" panose="02020603050405020304" pitchFamily="18" charset="0"/>
                          <a:cs typeface="Times" panose="02020603050405020304" pitchFamily="18" charset="0"/>
                        </a:rPr>
                        <a:t>41.9%</a:t>
                      </a:r>
                      <a:endParaRPr lang="hr-BA" sz="1000" b="0" i="0" u="none" strike="noStrike" dirty="0">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45.1%</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36.0%</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34.7%</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2866815986"/>
                  </a:ext>
                </a:extLst>
              </a:tr>
              <a:tr h="220245">
                <a:tc vMerge="1">
                  <a:txBody>
                    <a:bodyPr/>
                    <a:lstStyle/>
                    <a:p>
                      <a:endParaRPr lang="hr-BA"/>
                    </a:p>
                  </a:txBody>
                  <a:tcPr/>
                </a:tc>
                <a:tc>
                  <a:txBody>
                    <a:bodyPr/>
                    <a:lstStyle/>
                    <a:p>
                      <a:pPr algn="ctr" fontAlgn="ctr"/>
                      <a:r>
                        <a:rPr lang="en-US" sz="900" u="none" strike="noStrike" dirty="0">
                          <a:effectLst/>
                          <a:latin typeface="Times" panose="02020603050405020304" pitchFamily="18" charset="0"/>
                          <a:cs typeface="Times" panose="02020603050405020304" pitchFamily="18" charset="0"/>
                        </a:rPr>
                        <a:t>Unemployment rate (3 year average)</a:t>
                      </a:r>
                      <a:endParaRPr lang="en-US"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smtClean="0">
                          <a:effectLst/>
                          <a:latin typeface="Times" panose="02020603050405020304" pitchFamily="18" charset="0"/>
                          <a:cs typeface="Times" panose="02020603050405020304" pitchFamily="18" charset="0"/>
                        </a:rPr>
                        <a:t>10</a:t>
                      </a:r>
                      <a:r>
                        <a:rPr lang="en-US" sz="900" u="none" strike="noStrike" dirty="0" smtClean="0">
                          <a:effectLst/>
                          <a:latin typeface="Times" panose="02020603050405020304" pitchFamily="18" charset="0"/>
                          <a:cs typeface="Times" panose="02020603050405020304" pitchFamily="18" charset="0"/>
                        </a:rPr>
                        <a:t>.</a:t>
                      </a:r>
                      <a:r>
                        <a:rPr lang="hr-BA" sz="900" u="none" strike="noStrike" dirty="0" smtClean="0">
                          <a:effectLst/>
                          <a:latin typeface="Times" panose="02020603050405020304" pitchFamily="18" charset="0"/>
                          <a:cs typeface="Times" panose="02020603050405020304" pitchFamily="18" charset="0"/>
                        </a:rPr>
                        <a:t>0</a:t>
                      </a:r>
                      <a:r>
                        <a:rPr lang="hr-BA" sz="900" u="none" strike="noStrike" dirty="0">
                          <a:effectLst/>
                          <a:latin typeface="Times" panose="02020603050405020304" pitchFamily="18" charset="0"/>
                          <a:cs typeface="Times" panose="02020603050405020304" pitchFamily="18" charset="0"/>
                        </a:rPr>
                        <a:t>%</a:t>
                      </a:r>
                      <a:endParaRPr lang="hr-BA"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27.7%</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27.7%</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27.6%</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dirty="0">
                          <a:effectLst/>
                          <a:latin typeface="Times" panose="02020603050405020304" pitchFamily="18" charset="0"/>
                          <a:cs typeface="Times" panose="02020603050405020304" pitchFamily="18" charset="0"/>
                        </a:rPr>
                        <a:t>26.9%</a:t>
                      </a:r>
                      <a:endParaRPr lang="hr-BA" sz="1000" b="0" i="0" u="none" strike="noStrike" dirty="0">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24.5%</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21.4%</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232859005"/>
                  </a:ext>
                </a:extLst>
              </a:tr>
              <a:tr h="327032">
                <a:tc vMerge="1">
                  <a:txBody>
                    <a:bodyPr/>
                    <a:lstStyle/>
                    <a:p>
                      <a:endParaRPr lang="hr-BA"/>
                    </a:p>
                  </a:txBody>
                  <a:tcPr/>
                </a:tc>
                <a:tc>
                  <a:txBody>
                    <a:bodyPr/>
                    <a:lstStyle/>
                    <a:p>
                      <a:pPr algn="ctr" fontAlgn="ctr"/>
                      <a:r>
                        <a:rPr lang="hr-BA" sz="900" u="none" strike="noStrike">
                          <a:effectLst/>
                          <a:latin typeface="Times" panose="02020603050405020304" pitchFamily="18" charset="0"/>
                          <a:cs typeface="Times" panose="02020603050405020304" pitchFamily="18" charset="0"/>
                        </a:rPr>
                        <a:t>Total financial sector liabilities, non-consolidated(1 year % change)</a:t>
                      </a:r>
                      <a:endParaRPr lang="hr-BA" sz="900" b="0" i="0" u="none" strike="noStrike">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smtClean="0">
                          <a:effectLst/>
                          <a:latin typeface="Times" panose="02020603050405020304" pitchFamily="18" charset="0"/>
                          <a:cs typeface="Times" panose="02020603050405020304" pitchFamily="18" charset="0"/>
                        </a:rPr>
                        <a:t>16</a:t>
                      </a:r>
                      <a:r>
                        <a:rPr lang="en-US" sz="900" u="none" strike="noStrike" dirty="0" smtClean="0">
                          <a:effectLst/>
                          <a:latin typeface="Times" panose="02020603050405020304" pitchFamily="18" charset="0"/>
                          <a:cs typeface="Times" panose="02020603050405020304" pitchFamily="18" charset="0"/>
                        </a:rPr>
                        <a:t>.</a:t>
                      </a:r>
                      <a:r>
                        <a:rPr lang="hr-BA" sz="900" u="none" strike="noStrike" dirty="0" smtClean="0">
                          <a:effectLst/>
                          <a:latin typeface="Times" panose="02020603050405020304" pitchFamily="18" charset="0"/>
                          <a:cs typeface="Times" panose="02020603050405020304" pitchFamily="18" charset="0"/>
                        </a:rPr>
                        <a:t>5</a:t>
                      </a:r>
                      <a:r>
                        <a:rPr lang="hr-BA" sz="900" u="none" strike="noStrike" dirty="0">
                          <a:effectLst/>
                          <a:latin typeface="Times" panose="02020603050405020304" pitchFamily="18" charset="0"/>
                          <a:cs typeface="Times" panose="02020603050405020304" pitchFamily="18" charset="0"/>
                        </a:rPr>
                        <a:t>%</a:t>
                      </a:r>
                      <a:endParaRPr lang="hr-BA"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4.8%</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5.2%</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4.6%</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5.5%</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8.3%</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9.1%</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3574981608"/>
                  </a:ext>
                </a:extLst>
              </a:tr>
              <a:tr h="327032">
                <a:tc rowSpan="3">
                  <a:txBody>
                    <a:bodyPr/>
                    <a:lstStyle/>
                    <a:p>
                      <a:pPr algn="ctr" fontAlgn="ctr"/>
                      <a:r>
                        <a:rPr lang="hr-BA" sz="1100" u="none" strike="noStrike" dirty="0">
                          <a:effectLst/>
                          <a:latin typeface="Times" panose="02020603050405020304" pitchFamily="18" charset="0"/>
                          <a:cs typeface="Times" panose="02020603050405020304" pitchFamily="18" charset="0"/>
                        </a:rPr>
                        <a:t>Employment indicators</a:t>
                      </a:r>
                      <a:endParaRPr lang="hr-BA" sz="1100" b="1"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en-US" sz="900" u="none" strike="noStrike" dirty="0">
                          <a:effectLst/>
                          <a:latin typeface="Times" panose="02020603050405020304" pitchFamily="18" charset="0"/>
                          <a:cs typeface="Times" panose="02020603050405020304" pitchFamily="18" charset="0"/>
                        </a:rPr>
                        <a:t>Activity rate - % of total population aged 15-64(3 year change in pp)</a:t>
                      </a:r>
                      <a:endParaRPr lang="en-US"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a:effectLst/>
                          <a:latin typeface="Times" panose="02020603050405020304" pitchFamily="18" charset="0"/>
                          <a:cs typeface="Times" panose="02020603050405020304" pitchFamily="18" charset="0"/>
                        </a:rPr>
                        <a:t>(- </a:t>
                      </a:r>
                      <a:r>
                        <a:rPr lang="hr-BA" sz="900" u="none" strike="noStrike" dirty="0" smtClean="0">
                          <a:effectLst/>
                          <a:latin typeface="Times" panose="02020603050405020304" pitchFamily="18" charset="0"/>
                          <a:cs typeface="Times" panose="02020603050405020304" pitchFamily="18" charset="0"/>
                        </a:rPr>
                        <a:t>0</a:t>
                      </a:r>
                      <a:r>
                        <a:rPr lang="en-US" sz="900" u="none" strike="noStrike" dirty="0" smtClean="0">
                          <a:effectLst/>
                          <a:latin typeface="Times" panose="02020603050405020304" pitchFamily="18" charset="0"/>
                          <a:cs typeface="Times" panose="02020603050405020304" pitchFamily="18" charset="0"/>
                        </a:rPr>
                        <a:t>.</a:t>
                      </a:r>
                      <a:r>
                        <a:rPr lang="hr-BA" sz="900" u="none" strike="noStrike" dirty="0" smtClean="0">
                          <a:effectLst/>
                          <a:latin typeface="Times" panose="02020603050405020304" pitchFamily="18" charset="0"/>
                          <a:cs typeface="Times" panose="02020603050405020304" pitchFamily="18" charset="0"/>
                        </a:rPr>
                        <a:t>2 </a:t>
                      </a:r>
                      <a:r>
                        <a:rPr lang="hr-BA" sz="900" u="none" strike="noStrike" dirty="0">
                          <a:effectLst/>
                          <a:latin typeface="Times" panose="02020603050405020304" pitchFamily="18" charset="0"/>
                          <a:cs typeface="Times" panose="02020603050405020304" pitchFamily="18" charset="0"/>
                        </a:rPr>
                        <a:t>pp)</a:t>
                      </a:r>
                      <a:endParaRPr lang="hr-BA"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-2.2%</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-0.7%</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0.2%</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-1.1%</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-2.5%</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-4.5%</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2874976737"/>
                  </a:ext>
                </a:extLst>
              </a:tr>
              <a:tr h="384979">
                <a:tc vMerge="1">
                  <a:txBody>
                    <a:bodyPr/>
                    <a:lstStyle/>
                    <a:p>
                      <a:endParaRPr lang="hr-BA"/>
                    </a:p>
                  </a:txBody>
                  <a:tcPr/>
                </a:tc>
                <a:tc>
                  <a:txBody>
                    <a:bodyPr/>
                    <a:lstStyle/>
                    <a:p>
                      <a:pPr algn="ctr" fontAlgn="ctr"/>
                      <a:r>
                        <a:rPr lang="en-US" sz="900" u="none" strike="noStrike" dirty="0">
                          <a:effectLst/>
                          <a:latin typeface="Times" panose="02020603050405020304" pitchFamily="18" charset="0"/>
                          <a:cs typeface="Times" panose="02020603050405020304" pitchFamily="18" charset="0"/>
                        </a:rPr>
                        <a:t>Long-term unemployment rate - % of active population aged 15-74(3 year change in pp)</a:t>
                      </a:r>
                      <a:endParaRPr lang="en-US"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smtClean="0">
                          <a:effectLst/>
                          <a:latin typeface="Times" panose="02020603050405020304" pitchFamily="18" charset="0"/>
                          <a:cs typeface="Times" panose="02020603050405020304" pitchFamily="18" charset="0"/>
                        </a:rPr>
                        <a:t>0</a:t>
                      </a:r>
                      <a:r>
                        <a:rPr lang="en-US" sz="900" u="none" strike="noStrike" dirty="0" smtClean="0">
                          <a:effectLst/>
                          <a:latin typeface="Times" panose="02020603050405020304" pitchFamily="18" charset="0"/>
                          <a:cs typeface="Times" panose="02020603050405020304" pitchFamily="18" charset="0"/>
                        </a:rPr>
                        <a:t>.</a:t>
                      </a:r>
                      <a:r>
                        <a:rPr lang="hr-BA" sz="900" u="none" strike="noStrike" dirty="0" smtClean="0">
                          <a:effectLst/>
                          <a:latin typeface="Times" panose="02020603050405020304" pitchFamily="18" charset="0"/>
                          <a:cs typeface="Times" panose="02020603050405020304" pitchFamily="18" charset="0"/>
                        </a:rPr>
                        <a:t>5 </a:t>
                      </a:r>
                      <a:r>
                        <a:rPr lang="hr-BA" sz="900" u="none" strike="noStrike" dirty="0">
                          <a:effectLst/>
                          <a:latin typeface="Times" panose="02020603050405020304" pitchFamily="18" charset="0"/>
                          <a:cs typeface="Times" panose="02020603050405020304" pitchFamily="18" charset="0"/>
                        </a:rPr>
                        <a:t>pp</a:t>
                      </a:r>
                      <a:endParaRPr lang="hr-BA"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0.9%</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5.0%</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-0.1%</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2.9%</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-3.2%</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dirty="0">
                          <a:effectLst/>
                          <a:latin typeface="Times" panose="02020603050405020304" pitchFamily="18" charset="0"/>
                          <a:cs typeface="Times" panose="02020603050405020304" pitchFamily="18" charset="0"/>
                        </a:rPr>
                        <a:t>0.7%</a:t>
                      </a:r>
                      <a:endParaRPr lang="hr-BA" sz="1000" b="0" i="0" u="none" strike="noStrike" dirty="0">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1893934821"/>
                  </a:ext>
                </a:extLst>
              </a:tr>
              <a:tr h="384760">
                <a:tc vMerge="1">
                  <a:txBody>
                    <a:bodyPr/>
                    <a:lstStyle/>
                    <a:p>
                      <a:endParaRPr lang="hr-BA"/>
                    </a:p>
                  </a:txBody>
                  <a:tcPr/>
                </a:tc>
                <a:tc>
                  <a:txBody>
                    <a:bodyPr/>
                    <a:lstStyle/>
                    <a:p>
                      <a:pPr algn="ctr" fontAlgn="ctr"/>
                      <a:r>
                        <a:rPr lang="en-US" sz="900" u="none" strike="noStrike" dirty="0">
                          <a:effectLst/>
                          <a:latin typeface="Times" panose="02020603050405020304" pitchFamily="18" charset="0"/>
                          <a:cs typeface="Times" panose="02020603050405020304" pitchFamily="18" charset="0"/>
                        </a:rPr>
                        <a:t>Youth unemployment rate - % of active population aged 15-24(3 year change in pp)</a:t>
                      </a:r>
                      <a:endParaRPr lang="en-US"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900" u="none" strike="noStrike" dirty="0" smtClean="0">
                          <a:effectLst/>
                          <a:latin typeface="Times" panose="02020603050405020304" pitchFamily="18" charset="0"/>
                          <a:cs typeface="Times" panose="02020603050405020304" pitchFamily="18" charset="0"/>
                        </a:rPr>
                        <a:t>2</a:t>
                      </a:r>
                      <a:r>
                        <a:rPr lang="en-US" sz="900" u="none" strike="noStrike" dirty="0" smtClean="0">
                          <a:effectLst/>
                          <a:latin typeface="Times" panose="02020603050405020304" pitchFamily="18" charset="0"/>
                          <a:cs typeface="Times" panose="02020603050405020304" pitchFamily="18" charset="0"/>
                        </a:rPr>
                        <a:t>.</a:t>
                      </a:r>
                      <a:r>
                        <a:rPr lang="hr-BA" sz="900" u="none" strike="noStrike" dirty="0" smtClean="0">
                          <a:effectLst/>
                          <a:latin typeface="Times" panose="02020603050405020304" pitchFamily="18" charset="0"/>
                          <a:cs typeface="Times" panose="02020603050405020304" pitchFamily="18" charset="0"/>
                        </a:rPr>
                        <a:t>0 </a:t>
                      </a:r>
                      <a:r>
                        <a:rPr lang="hr-BA" sz="900" u="none" strike="noStrike" dirty="0">
                          <a:effectLst/>
                          <a:latin typeface="Times" panose="02020603050405020304" pitchFamily="18" charset="0"/>
                          <a:cs typeface="Times" panose="02020603050405020304" pitchFamily="18" charset="0"/>
                        </a:rPr>
                        <a:t>pp</a:t>
                      </a:r>
                      <a:endParaRPr lang="hr-BA" sz="900" b="0" i="0" u="none" strike="noStrike" dirty="0">
                        <a:solidFill>
                          <a:srgbClr val="000000"/>
                        </a:solidFill>
                        <a:effectLst/>
                        <a:latin typeface="Times" panose="02020603050405020304" pitchFamily="18" charset="0"/>
                        <a:cs typeface="Times" panose="02020603050405020304" pitchFamily="18" charset="0"/>
                      </a:endParaRPr>
                    </a:p>
                  </a:txBody>
                  <a:tcPr marL="7619" marR="7619" marT="7619"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2.8%</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8.3%</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-1.3%</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-8.1%</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a:effectLst/>
                          <a:latin typeface="Times" panose="02020603050405020304" pitchFamily="18" charset="0"/>
                          <a:cs typeface="Times" panose="02020603050405020304" pitchFamily="18" charset="0"/>
                        </a:rPr>
                        <a:t>-27.0%</a:t>
                      </a:r>
                      <a:endParaRPr lang="hr-BA" sz="1000" b="0" i="0" u="none" strike="noStrike">
                        <a:solidFill>
                          <a:srgbClr val="000000"/>
                        </a:solidFill>
                        <a:effectLst/>
                        <a:latin typeface="Times" panose="02020603050405020304" pitchFamily="18" charset="0"/>
                        <a:cs typeface="Times" panose="02020603050405020304" pitchFamily="18" charset="0"/>
                      </a:endParaRPr>
                    </a:p>
                  </a:txBody>
                  <a:tcPr marL="9525" marR="9525" marT="9525" marB="0" anchor="ctr"/>
                </a:tc>
                <a:tc>
                  <a:txBody>
                    <a:bodyPr/>
                    <a:lstStyle/>
                    <a:p>
                      <a:pPr algn="ctr" fontAlgn="ctr"/>
                      <a:r>
                        <a:rPr lang="hr-BA" sz="1000" u="none" strike="noStrike" dirty="0">
                          <a:effectLst/>
                          <a:latin typeface="Times" panose="02020603050405020304" pitchFamily="18" charset="0"/>
                          <a:cs typeface="Times" panose="02020603050405020304" pitchFamily="18" charset="0"/>
                        </a:rPr>
                        <a:t>-37.7%</a:t>
                      </a:r>
                      <a:endParaRPr lang="hr-BA" sz="1000" b="0" i="0" u="none" strike="noStrike" dirty="0">
                        <a:solidFill>
                          <a:srgbClr val="000000"/>
                        </a:solidFill>
                        <a:effectLst/>
                        <a:latin typeface="Times" panose="02020603050405020304" pitchFamily="18" charset="0"/>
                        <a:cs typeface="Times" panose="02020603050405020304" pitchFamily="18" charset="0"/>
                      </a:endParaRPr>
                    </a:p>
                  </a:txBody>
                  <a:tcPr marL="9525" marR="9525" marT="9525" marB="0" anchor="ctr"/>
                </a:tc>
                <a:extLst>
                  <a:ext uri="{0D108BD9-81ED-4DB2-BD59-A6C34878D82A}">
                    <a16:rowId xmlns:a16="http://schemas.microsoft.com/office/drawing/2014/main" val="4174005999"/>
                  </a:ext>
                </a:extLst>
              </a:tr>
            </a:tbl>
          </a:graphicData>
        </a:graphic>
      </p:graphicFrame>
      <p:sp>
        <p:nvSpPr>
          <p:cNvPr id="7" name="Slide Number Placeholder 6"/>
          <p:cNvSpPr>
            <a:spLocks noGrp="1"/>
          </p:cNvSpPr>
          <p:nvPr>
            <p:ph type="sldNum" sz="quarter" idx="12"/>
          </p:nvPr>
        </p:nvSpPr>
        <p:spPr/>
        <p:txBody>
          <a:bodyPr/>
          <a:lstStyle/>
          <a:p>
            <a:pPr>
              <a:defRPr/>
            </a:pPr>
            <a:fld id="{7AC8C08D-AB7A-48A7-8BC4-8128CB0BF25E}" type="slidenum">
              <a:rPr lang="en-US" smtClean="0"/>
              <a:pPr>
                <a:defRPr/>
              </a:pPr>
              <a:t>6</a:t>
            </a:fld>
            <a:endParaRPr lang="en-US" dirty="0"/>
          </a:p>
        </p:txBody>
      </p:sp>
      <p:sp>
        <p:nvSpPr>
          <p:cNvPr id="5" name="Rectangle 4"/>
          <p:cNvSpPr/>
          <p:nvPr/>
        </p:nvSpPr>
        <p:spPr>
          <a:xfrm>
            <a:off x="253344" y="6289783"/>
            <a:ext cx="1598515" cy="276999"/>
          </a:xfrm>
          <a:prstGeom prst="rect">
            <a:avLst/>
          </a:prstGeom>
        </p:spPr>
        <p:txBody>
          <a:bodyPr wrap="none">
            <a:spAutoFit/>
          </a:bodyPr>
          <a:lstStyle/>
          <a:p>
            <a:r>
              <a:rPr lang="en-GB" sz="1200" dirty="0">
                <a:latin typeface="Times New Roman" panose="02020603050405020304" pitchFamily="18" charset="0"/>
                <a:cs typeface="Times New Roman" panose="02020603050405020304" pitchFamily="18" charset="0"/>
              </a:rPr>
              <a:t>Source: </a:t>
            </a:r>
            <a:r>
              <a:rPr lang="hr-BA" sz="1200" dirty="0" smtClean="0">
                <a:latin typeface="Times New Roman" panose="02020603050405020304" pitchFamily="18" charset="0"/>
                <a:cs typeface="Times New Roman" panose="02020603050405020304" pitchFamily="18" charset="0"/>
              </a:rPr>
              <a:t>CBBH</a:t>
            </a:r>
            <a:r>
              <a:rPr lang="hr-BA" sz="1200" dirty="0">
                <a:latin typeface="Times New Roman" panose="02020603050405020304" pitchFamily="18" charset="0"/>
                <a:cs typeface="Times New Roman" panose="02020603050405020304" pitchFamily="18" charset="0"/>
              </a:rPr>
              <a:t>, BHAS</a:t>
            </a:r>
            <a:endParaRPr lang="hr-BA" sz="1200" dirty="0"/>
          </a:p>
        </p:txBody>
      </p:sp>
    </p:spTree>
    <p:extLst>
      <p:ext uri="{BB962C8B-B14F-4D97-AF65-F5344CB8AC3E}">
        <p14:creationId xmlns:p14="http://schemas.microsoft.com/office/powerpoint/2010/main" val="4061667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6314" y="1412776"/>
            <a:ext cx="8229600" cy="432048"/>
          </a:xfrm>
        </p:spPr>
        <p:txBody>
          <a:bodyPr/>
          <a:lstStyle/>
          <a:p>
            <a:pPr algn="l"/>
            <a:r>
              <a:rPr lang="hr-BA" sz="2800" dirty="0" smtClean="0">
                <a:solidFill>
                  <a:srgbClr val="0070C0"/>
                </a:solidFill>
                <a:latin typeface="Times New Roman" panose="02020603050405020304" pitchFamily="18" charset="0"/>
                <a:cs typeface="Times New Roman" panose="02020603050405020304" pitchFamily="18" charset="0"/>
              </a:rPr>
              <a:t>External Sector</a:t>
            </a:r>
            <a:endParaRPr lang="hr-BA" sz="2800" dirty="0"/>
          </a:p>
        </p:txBody>
      </p:sp>
      <p:sp>
        <p:nvSpPr>
          <p:cNvPr id="7" name="Content Placeholder 6"/>
          <p:cNvSpPr>
            <a:spLocks noGrp="1"/>
          </p:cNvSpPr>
          <p:nvPr>
            <p:ph sz="half" idx="2"/>
          </p:nvPr>
        </p:nvSpPr>
        <p:spPr>
          <a:xfrm>
            <a:off x="4644008" y="1628800"/>
            <a:ext cx="4042792" cy="4616426"/>
          </a:xfrm>
        </p:spPr>
        <p:txBody>
          <a:bodyPr/>
          <a:lstStyle/>
          <a:p>
            <a:r>
              <a:rPr lang="en-US" sz="2000" dirty="0" smtClean="0">
                <a:latin typeface="Times" panose="02020603050405020304" pitchFamily="18" charset="0"/>
                <a:cs typeface="Times" panose="02020603050405020304" pitchFamily="18" charset="0"/>
              </a:rPr>
              <a:t>The slowdown in our main trading partners ha</a:t>
            </a:r>
            <a:r>
              <a:rPr lang="hr-BA" sz="2000" dirty="0" smtClean="0">
                <a:latin typeface="Times" panose="02020603050405020304" pitchFamily="18" charset="0"/>
                <a:cs typeface="Times" panose="02020603050405020304" pitchFamily="18" charset="0"/>
              </a:rPr>
              <a:t>ve</a:t>
            </a:r>
            <a:r>
              <a:rPr lang="en-US" sz="2000" dirty="0" smtClean="0">
                <a:latin typeface="Times" panose="02020603050405020304" pitchFamily="18" charset="0"/>
                <a:cs typeface="Times" panose="02020603050405020304" pitchFamily="18" charset="0"/>
              </a:rPr>
              <a:t> a negative impact on exports.</a:t>
            </a:r>
          </a:p>
          <a:p>
            <a:r>
              <a:rPr lang="en-US" sz="2000" dirty="0" smtClean="0">
                <a:latin typeface="Times" panose="02020603050405020304" pitchFamily="18" charset="0"/>
                <a:cs typeface="Times" panose="02020603050405020304" pitchFamily="18" charset="0"/>
              </a:rPr>
              <a:t>The high correlation in the movement of industrial production indicates the </a:t>
            </a:r>
            <a:r>
              <a:rPr lang="en-US" sz="2000" dirty="0">
                <a:latin typeface="Times" panose="02020603050405020304" pitchFamily="18" charset="0"/>
                <a:cs typeface="Times" panose="02020603050405020304" pitchFamily="18" charset="0"/>
              </a:rPr>
              <a:t>coherence </a:t>
            </a:r>
            <a:r>
              <a:rPr lang="en-US" sz="2000" dirty="0" smtClean="0">
                <a:latin typeface="Times" panose="02020603050405020304" pitchFamily="18" charset="0"/>
                <a:cs typeface="Times" panose="02020603050405020304" pitchFamily="18" charset="0"/>
              </a:rPr>
              <a:t>of the BH business cycle with our main trading partners, which exposes our country to external shocks and spillover effect.</a:t>
            </a:r>
          </a:p>
          <a:p>
            <a:r>
              <a:rPr lang="en-US" sz="2000" dirty="0" smtClean="0">
                <a:latin typeface="Times" panose="02020603050405020304" pitchFamily="18" charset="0"/>
                <a:cs typeface="Times" panose="02020603050405020304" pitchFamily="18" charset="0"/>
              </a:rPr>
              <a:t>Predicted extension of expansionary monetary policy contributes to eased financing of chronic current account deficits.</a:t>
            </a:r>
            <a:endParaRPr lang="en-US" sz="2000" dirty="0">
              <a:latin typeface="Times" panose="02020603050405020304" pitchFamily="18" charset="0"/>
              <a:cs typeface="Times" panose="02020603050405020304" pitchFamily="18" charset="0"/>
            </a:endParaRPr>
          </a:p>
        </p:txBody>
      </p:sp>
      <p:sp>
        <p:nvSpPr>
          <p:cNvPr id="4" name="Slide Number Placeholder 3"/>
          <p:cNvSpPr>
            <a:spLocks noGrp="1"/>
          </p:cNvSpPr>
          <p:nvPr>
            <p:ph type="sldNum" sz="quarter" idx="12"/>
          </p:nvPr>
        </p:nvSpPr>
        <p:spPr/>
        <p:txBody>
          <a:bodyPr/>
          <a:lstStyle/>
          <a:p>
            <a:pPr>
              <a:defRPr/>
            </a:pPr>
            <a:fld id="{D9FF9B66-F72D-4D97-9E0B-BA06C242AA83}" type="slidenum">
              <a:rPr lang="en-US" smtClean="0"/>
              <a:pPr>
                <a:defRPr/>
              </a:pPr>
              <a:t>7</a:t>
            </a:fld>
            <a:endParaRPr lang="en-US" dirty="0"/>
          </a:p>
        </p:txBody>
      </p:sp>
      <p:sp>
        <p:nvSpPr>
          <p:cNvPr id="9" name="TextBox 8"/>
          <p:cNvSpPr txBox="1"/>
          <p:nvPr/>
        </p:nvSpPr>
        <p:spPr>
          <a:xfrm>
            <a:off x="446314" y="6106725"/>
            <a:ext cx="3034680" cy="276999"/>
          </a:xfrm>
          <a:prstGeom prst="rect">
            <a:avLst/>
          </a:prstGeom>
          <a:noFill/>
        </p:spPr>
        <p:txBody>
          <a:bodyPr wrap="square" rtlCol="0">
            <a:spAutoFit/>
          </a:bodyPr>
          <a:lstStyle/>
          <a:p>
            <a:r>
              <a:rPr lang="en-GB" sz="1200" dirty="0" smtClean="0">
                <a:latin typeface="Times New Roman" panose="02020603050405020304" pitchFamily="18" charset="0"/>
                <a:cs typeface="Times New Roman" panose="02020603050405020304" pitchFamily="18" charset="0"/>
              </a:rPr>
              <a:t>Source: </a:t>
            </a:r>
            <a:r>
              <a:rPr lang="hr-BA" sz="1200" dirty="0" smtClean="0">
                <a:latin typeface="Times New Roman" panose="02020603050405020304" pitchFamily="18" charset="0"/>
                <a:cs typeface="Times New Roman" panose="02020603050405020304" pitchFamily="18" charset="0"/>
              </a:rPr>
              <a:t>CBBH</a:t>
            </a:r>
            <a:endParaRPr lang="en-GB" sz="1200" dirty="0">
              <a:latin typeface="Times New Roman" panose="02020603050405020304" pitchFamily="18" charset="0"/>
              <a:cs typeface="Times New Roman" panose="02020603050405020304" pitchFamily="18" charset="0"/>
            </a:endParaRPr>
          </a:p>
        </p:txBody>
      </p:sp>
      <p:pic>
        <p:nvPicPr>
          <p:cNvPr id="3" name="Content Placeholder 2"/>
          <p:cNvPicPr>
            <a:picLocks noGrp="1" noChangeAspect="1"/>
          </p:cNvPicPr>
          <p:nvPr>
            <p:ph sz="half" idx="1"/>
          </p:nvPr>
        </p:nvPicPr>
        <p:blipFill>
          <a:blip r:embed="rId3"/>
          <a:stretch>
            <a:fillRect/>
          </a:stretch>
        </p:blipFill>
        <p:spPr>
          <a:xfrm>
            <a:off x="458548" y="1844823"/>
            <a:ext cx="4041443" cy="4216157"/>
          </a:xfrm>
          <a:prstGeom prst="rect">
            <a:avLst/>
          </a:prstGeom>
        </p:spPr>
      </p:pic>
    </p:spTree>
    <p:extLst>
      <p:ext uri="{BB962C8B-B14F-4D97-AF65-F5344CB8AC3E}">
        <p14:creationId xmlns:p14="http://schemas.microsoft.com/office/powerpoint/2010/main" val="2735155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1451315"/>
            <a:ext cx="4040188" cy="474741"/>
          </a:xfrm>
        </p:spPr>
        <p:txBody>
          <a:bodyPr/>
          <a:lstStyle/>
          <a:p>
            <a:pPr algn="just"/>
            <a:r>
              <a:rPr lang="hr-BA" sz="2800" b="0" dirty="0" smtClean="0">
                <a:solidFill>
                  <a:srgbClr val="0070C0"/>
                </a:solidFill>
                <a:latin typeface="Times New Roman" panose="02020603050405020304" pitchFamily="18" charset="0"/>
                <a:cs typeface="Times New Roman" panose="02020603050405020304" pitchFamily="18" charset="0"/>
              </a:rPr>
              <a:t>Structure of FDI</a:t>
            </a:r>
            <a:endParaRPr lang="hr-BA" sz="2800" b="0" dirty="0">
              <a:latin typeface="Times New Roman" panose="02020603050405020304" pitchFamily="18" charset="0"/>
              <a:cs typeface="Times New Roman" panose="02020603050405020304" pitchFamily="18" charset="0"/>
            </a:endParaRPr>
          </a:p>
        </p:txBody>
      </p:sp>
      <p:sp>
        <p:nvSpPr>
          <p:cNvPr id="12" name="Content Placeholder 11"/>
          <p:cNvSpPr>
            <a:spLocks noGrp="1"/>
          </p:cNvSpPr>
          <p:nvPr>
            <p:ph sz="quarter" idx="4"/>
          </p:nvPr>
        </p:nvSpPr>
        <p:spPr>
          <a:xfrm>
            <a:off x="4932040" y="1772816"/>
            <a:ext cx="3754760" cy="4353348"/>
          </a:xfrm>
        </p:spPr>
        <p:txBody>
          <a:bodyPr/>
          <a:lstStyle/>
          <a:p>
            <a:r>
              <a:rPr lang="en-US" sz="2000" dirty="0" smtClean="0">
                <a:latin typeface="Times New Roman" panose="02020603050405020304" pitchFamily="18" charset="0"/>
                <a:cs typeface="Times New Roman" panose="02020603050405020304" pitchFamily="18" charset="0"/>
              </a:rPr>
              <a:t>The structure of foreign direct investment by investment area is unfavorable in the long run.</a:t>
            </a:r>
          </a:p>
          <a:p>
            <a:r>
              <a:rPr lang="en-US" sz="2000" dirty="0" smtClean="0">
                <a:latin typeface="Times New Roman" panose="02020603050405020304" pitchFamily="18" charset="0"/>
                <a:cs typeface="Times New Roman" panose="02020603050405020304" pitchFamily="18" charset="0"/>
              </a:rPr>
              <a:t>Foreign direct investment, as a form of stable borrowing and financing of the current account deficit, should be more significant in the future, as BH is ranked last in the region. </a:t>
            </a:r>
          </a:p>
          <a:p>
            <a:r>
              <a:rPr lang="en-US" sz="2000" dirty="0" smtClean="0">
                <a:latin typeface="Times New Roman" panose="02020603050405020304" pitchFamily="18" charset="0"/>
                <a:cs typeface="Times New Roman" panose="02020603050405020304" pitchFamily="18" charset="0"/>
              </a:rPr>
              <a:t>The International Investment Position has improved significantly over the last two years and stands at -44.6% of GDP in 2018.</a:t>
            </a:r>
          </a:p>
          <a:p>
            <a:endParaRPr lang="hr-BA" sz="2000" dirty="0"/>
          </a:p>
        </p:txBody>
      </p:sp>
      <p:sp>
        <p:nvSpPr>
          <p:cNvPr id="5" name="Slide Number Placeholder 4"/>
          <p:cNvSpPr>
            <a:spLocks noGrp="1"/>
          </p:cNvSpPr>
          <p:nvPr>
            <p:ph type="sldNum" sz="quarter" idx="12"/>
          </p:nvPr>
        </p:nvSpPr>
        <p:spPr/>
        <p:txBody>
          <a:bodyPr/>
          <a:lstStyle/>
          <a:p>
            <a:pPr>
              <a:defRPr/>
            </a:pPr>
            <a:fld id="{3A615958-6C7C-46F8-AE22-4E2FD4940C94}" type="slidenum">
              <a:rPr lang="en-US" smtClean="0"/>
              <a:pPr>
                <a:defRPr/>
              </a:pPr>
              <a:t>8</a:t>
            </a:fld>
            <a:endParaRPr lang="en-US" dirty="0"/>
          </a:p>
        </p:txBody>
      </p:sp>
      <p:sp>
        <p:nvSpPr>
          <p:cNvPr id="13" name="TextBox 12"/>
          <p:cNvSpPr txBox="1"/>
          <p:nvPr/>
        </p:nvSpPr>
        <p:spPr>
          <a:xfrm>
            <a:off x="457200" y="6126162"/>
            <a:ext cx="3034680" cy="276999"/>
          </a:xfrm>
          <a:prstGeom prst="rect">
            <a:avLst/>
          </a:prstGeom>
          <a:noFill/>
        </p:spPr>
        <p:txBody>
          <a:bodyPr wrap="square" rtlCol="0">
            <a:spAutoFit/>
          </a:bodyPr>
          <a:lstStyle/>
          <a:p>
            <a:r>
              <a:rPr lang="en-GB" sz="1200" dirty="0" smtClean="0">
                <a:latin typeface="Times New Roman" panose="02020603050405020304" pitchFamily="18" charset="0"/>
                <a:cs typeface="Times New Roman" panose="02020603050405020304" pitchFamily="18" charset="0"/>
              </a:rPr>
              <a:t>Source: </a:t>
            </a:r>
            <a:r>
              <a:rPr lang="hr-BA" sz="1200" dirty="0" smtClean="0">
                <a:latin typeface="Times New Roman" panose="02020603050405020304" pitchFamily="18" charset="0"/>
                <a:cs typeface="Times New Roman" panose="02020603050405020304" pitchFamily="18" charset="0"/>
              </a:rPr>
              <a:t>CBBH</a:t>
            </a:r>
            <a:endParaRPr lang="en-GB" sz="12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sz="half" idx="2"/>
          </p:nvPr>
        </p:nvPicPr>
        <p:blipFill>
          <a:blip r:embed="rId3"/>
          <a:stretch>
            <a:fillRect/>
          </a:stretch>
        </p:blipFill>
        <p:spPr>
          <a:xfrm>
            <a:off x="457199" y="1844824"/>
            <a:ext cx="4436221" cy="4233458"/>
          </a:xfrm>
          <a:prstGeom prst="rect">
            <a:avLst/>
          </a:prstGeom>
        </p:spPr>
      </p:pic>
    </p:spTree>
    <p:extLst>
      <p:ext uri="{BB962C8B-B14F-4D97-AF65-F5344CB8AC3E}">
        <p14:creationId xmlns:p14="http://schemas.microsoft.com/office/powerpoint/2010/main" val="385350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7200" y="1412777"/>
            <a:ext cx="8229600" cy="432048"/>
          </a:xfrm>
        </p:spPr>
        <p:txBody>
          <a:bodyPr/>
          <a:lstStyle/>
          <a:p>
            <a:r>
              <a:rPr lang="hr-BA" sz="2800" b="0" dirty="0" smtClean="0">
                <a:solidFill>
                  <a:srgbClr val="0070C0"/>
                </a:solidFill>
                <a:latin typeface="Times New Roman" panose="02020603050405020304" pitchFamily="18" charset="0"/>
                <a:cs typeface="Times New Roman" panose="02020603050405020304" pitchFamily="18" charset="0"/>
              </a:rPr>
              <a:t>Competitiveness</a:t>
            </a:r>
            <a:endParaRPr lang="hr-BA" sz="2800" b="0" dirty="0">
              <a:solidFill>
                <a:srgbClr val="0070C0"/>
              </a:solidFill>
              <a:latin typeface="Times New Roman" panose="02020603050405020304" pitchFamily="18" charset="0"/>
              <a:cs typeface="Times New Roman" panose="02020603050405020304" pitchFamily="18" charset="0"/>
            </a:endParaRPr>
          </a:p>
        </p:txBody>
      </p:sp>
      <p:sp>
        <p:nvSpPr>
          <p:cNvPr id="15" name="Content Placeholder 14"/>
          <p:cNvSpPr>
            <a:spLocks noGrp="1"/>
          </p:cNvSpPr>
          <p:nvPr>
            <p:ph sz="quarter" idx="4"/>
          </p:nvPr>
        </p:nvSpPr>
        <p:spPr>
          <a:xfrm>
            <a:off x="5004048" y="1844825"/>
            <a:ext cx="3682752" cy="4281337"/>
          </a:xfrm>
        </p:spPr>
        <p:txBody>
          <a:bodyPr/>
          <a:lstStyle/>
          <a:p>
            <a:r>
              <a:rPr lang="en-US" sz="2000" dirty="0">
                <a:latin typeface="Times" pitchFamily="18" charset="0"/>
              </a:rPr>
              <a:t>International competitiveness indices indicate insufficient progress, which is particularly pronounced for the </a:t>
            </a:r>
            <a:r>
              <a:rPr lang="en-US" sz="2000" dirty="0" smtClean="0">
                <a:latin typeface="Times" pitchFamily="18" charset="0"/>
              </a:rPr>
              <a:t>categories</a:t>
            </a:r>
            <a:r>
              <a:rPr lang="hr-BA" sz="2000" dirty="0" smtClean="0">
                <a:latin typeface="Times" pitchFamily="18" charset="0"/>
              </a:rPr>
              <a:t>: </a:t>
            </a:r>
            <a:r>
              <a:rPr lang="en-US" sz="2000" dirty="0" smtClean="0">
                <a:latin typeface="Times" pitchFamily="18" charset="0"/>
              </a:rPr>
              <a:t>information </a:t>
            </a:r>
            <a:r>
              <a:rPr lang="hr-BA" sz="2000" dirty="0" smtClean="0">
                <a:latin typeface="Times" pitchFamily="18" charset="0"/>
              </a:rPr>
              <a:t>and </a:t>
            </a:r>
            <a:r>
              <a:rPr lang="en-US" sz="2000" dirty="0" smtClean="0">
                <a:latin typeface="Times" pitchFamily="18" charset="0"/>
              </a:rPr>
              <a:t>communication </a:t>
            </a:r>
            <a:r>
              <a:rPr lang="en-US" sz="2000" dirty="0">
                <a:latin typeface="Times" pitchFamily="18" charset="0"/>
              </a:rPr>
              <a:t>technologies, public institutions, </a:t>
            </a:r>
            <a:r>
              <a:rPr lang="en-US" sz="2000" dirty="0" smtClean="0">
                <a:latin typeface="Times" pitchFamily="18" charset="0"/>
              </a:rPr>
              <a:t>and the capacity for innovation</a:t>
            </a:r>
            <a:r>
              <a:rPr lang="en-US" sz="2000" dirty="0">
                <a:latin typeface="Times" pitchFamily="18" charset="0"/>
              </a:rPr>
              <a:t>.</a:t>
            </a:r>
            <a:endParaRPr lang="hr-BA" sz="2000" dirty="0" smtClean="0">
              <a:latin typeface="Times" pitchFamily="18" charset="0"/>
            </a:endParaRPr>
          </a:p>
          <a:p>
            <a:r>
              <a:rPr lang="hr-BA" sz="2000" dirty="0" smtClean="0">
                <a:latin typeface="Times" pitchFamily="18" charset="0"/>
              </a:rPr>
              <a:t>The </a:t>
            </a:r>
            <a:r>
              <a:rPr lang="en-US" sz="2000" dirty="0" smtClean="0">
                <a:latin typeface="Times" pitchFamily="18" charset="0"/>
              </a:rPr>
              <a:t>stagnation </a:t>
            </a:r>
            <a:r>
              <a:rPr lang="hr-BA" sz="2000" dirty="0" smtClean="0">
                <a:latin typeface="Times" pitchFamily="18" charset="0"/>
              </a:rPr>
              <a:t>of </a:t>
            </a:r>
            <a:r>
              <a:rPr lang="en-US" sz="2000" dirty="0" smtClean="0">
                <a:latin typeface="Times" pitchFamily="18" charset="0"/>
              </a:rPr>
              <a:t>competitiveness due </a:t>
            </a:r>
            <a:r>
              <a:rPr lang="en-US" sz="2000" dirty="0">
                <a:latin typeface="Times" pitchFamily="18" charset="0"/>
              </a:rPr>
              <a:t>to the lower contribution of productivity growth and a slight increase in unit labor costs</a:t>
            </a:r>
            <a:r>
              <a:rPr lang="en-US" sz="2000" dirty="0" smtClean="0">
                <a:latin typeface="Times" pitchFamily="18" charset="0"/>
              </a:rPr>
              <a:t>.</a:t>
            </a:r>
            <a:endParaRPr lang="hr-BA" sz="2000" dirty="0" smtClean="0">
              <a:latin typeface="Times" pitchFamily="18" charset="0"/>
            </a:endParaRPr>
          </a:p>
        </p:txBody>
      </p:sp>
      <p:sp>
        <p:nvSpPr>
          <p:cNvPr id="4" name="Slide Number Placeholder 3"/>
          <p:cNvSpPr>
            <a:spLocks noGrp="1"/>
          </p:cNvSpPr>
          <p:nvPr>
            <p:ph type="sldNum" sz="quarter" idx="12"/>
          </p:nvPr>
        </p:nvSpPr>
        <p:spPr>
          <a:xfrm>
            <a:off x="6553200" y="6165036"/>
            <a:ext cx="2133600" cy="476250"/>
          </a:xfrm>
        </p:spPr>
        <p:txBody>
          <a:bodyPr/>
          <a:lstStyle/>
          <a:p>
            <a:pPr>
              <a:defRPr/>
            </a:pPr>
            <a:fld id="{D9FF9B66-F72D-4D97-9E0B-BA06C242AA83}" type="slidenum">
              <a:rPr lang="en-US" smtClean="0"/>
              <a:pPr>
                <a:defRPr/>
              </a:pPr>
              <a:t>9</a:t>
            </a:fld>
            <a:endParaRPr lang="en-US" dirty="0"/>
          </a:p>
        </p:txBody>
      </p:sp>
      <p:sp>
        <p:nvSpPr>
          <p:cNvPr id="16" name="TextBox 15"/>
          <p:cNvSpPr txBox="1"/>
          <p:nvPr/>
        </p:nvSpPr>
        <p:spPr>
          <a:xfrm>
            <a:off x="457200" y="6126162"/>
            <a:ext cx="3034680" cy="276999"/>
          </a:xfrm>
          <a:prstGeom prst="rect">
            <a:avLst/>
          </a:prstGeom>
          <a:noFill/>
        </p:spPr>
        <p:txBody>
          <a:bodyPr wrap="square" rtlCol="0">
            <a:spAutoFit/>
          </a:bodyPr>
          <a:lstStyle/>
          <a:p>
            <a:r>
              <a:rPr lang="en-GB" sz="1200" dirty="0" smtClean="0">
                <a:latin typeface="Times New Roman" panose="02020603050405020304" pitchFamily="18" charset="0"/>
                <a:cs typeface="Times New Roman" panose="02020603050405020304" pitchFamily="18" charset="0"/>
              </a:rPr>
              <a:t>Source: BHAS, </a:t>
            </a:r>
            <a:r>
              <a:rPr lang="hr-BA" sz="1200" dirty="0" smtClean="0">
                <a:latin typeface="Times New Roman" panose="02020603050405020304" pitchFamily="18" charset="0"/>
                <a:cs typeface="Times New Roman" panose="02020603050405020304" pitchFamily="18" charset="0"/>
              </a:rPr>
              <a:t>EUROSTAT, </a:t>
            </a:r>
            <a:r>
              <a:rPr lang="en-GB" sz="1200" dirty="0" smtClean="0">
                <a:latin typeface="Times New Roman" panose="02020603050405020304" pitchFamily="18" charset="0"/>
                <a:cs typeface="Times New Roman" panose="02020603050405020304" pitchFamily="18" charset="0"/>
              </a:rPr>
              <a:t>own calculations</a:t>
            </a:r>
            <a:endParaRPr lang="en-GB" sz="1200" dirty="0">
              <a:latin typeface="Times New Roman" panose="02020603050405020304" pitchFamily="18" charset="0"/>
              <a:cs typeface="Times New Roman" panose="02020603050405020304" pitchFamily="18" charset="0"/>
            </a:endParaRPr>
          </a:p>
        </p:txBody>
      </p:sp>
      <p:pic>
        <p:nvPicPr>
          <p:cNvPr id="3" name="Content Placeholder 2"/>
          <p:cNvPicPr>
            <a:picLocks noGrp="1" noChangeAspect="1"/>
          </p:cNvPicPr>
          <p:nvPr>
            <p:ph sz="half" idx="2"/>
          </p:nvPr>
        </p:nvPicPr>
        <p:blipFill>
          <a:blip r:embed="rId3"/>
          <a:stretch>
            <a:fillRect/>
          </a:stretch>
        </p:blipFill>
        <p:spPr>
          <a:xfrm>
            <a:off x="457200" y="1844825"/>
            <a:ext cx="4430592" cy="4237957"/>
          </a:xfrm>
          <a:prstGeom prst="rect">
            <a:avLst/>
          </a:prstGeom>
        </p:spPr>
      </p:pic>
    </p:spTree>
    <p:extLst>
      <p:ext uri="{BB962C8B-B14F-4D97-AF65-F5344CB8AC3E}">
        <p14:creationId xmlns:p14="http://schemas.microsoft.com/office/powerpoint/2010/main" val="446688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14277</TotalTime>
  <Words>2188</Words>
  <Application>Microsoft Office PowerPoint</Application>
  <PresentationFormat>On-screen Show (4:3)</PresentationFormat>
  <Paragraphs>682</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Tahoma</vt:lpstr>
      <vt:lpstr>Times</vt:lpstr>
      <vt:lpstr>Times New Roman</vt:lpstr>
      <vt:lpstr>Default Design</vt:lpstr>
      <vt:lpstr>PowerPoint Presentation</vt:lpstr>
      <vt:lpstr>Summary</vt:lpstr>
      <vt:lpstr>Macroeconomic Outlook </vt:lpstr>
      <vt:lpstr>MIP Scoreboard Indicators - 2018</vt:lpstr>
      <vt:lpstr>PowerPoint Presentation</vt:lpstr>
      <vt:lpstr>MIP Indicators for Bosnia and Herzegovina</vt:lpstr>
      <vt:lpstr>External Sector</vt:lpstr>
      <vt:lpstr>PowerPoint Presentation</vt:lpstr>
      <vt:lpstr>PowerPoint Presentation</vt:lpstr>
      <vt:lpstr>PowerPoint Presentation</vt:lpstr>
      <vt:lpstr>PowerPoint Presentation</vt:lpstr>
      <vt:lpstr>PowerPoint Presentation</vt:lpstr>
      <vt:lpstr>PowerPoint Presentation</vt:lpstr>
      <vt:lpstr>Concluding remarks</vt:lpstr>
      <vt:lpstr> Thank you for your attention. </vt:lpstr>
    </vt:vector>
  </TitlesOfParts>
  <Company>Centralna banka BiH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Almir Salihovic</dc:creator>
  <cp:lastModifiedBy>Dena Djumrukcic</cp:lastModifiedBy>
  <cp:revision>1010</cp:revision>
  <cp:lastPrinted>2015-02-10T10:21:20Z</cp:lastPrinted>
  <dcterms:created xsi:type="dcterms:W3CDTF">2003-09-19T09:12:56Z</dcterms:created>
  <dcterms:modified xsi:type="dcterms:W3CDTF">2019-11-14T10:37:50Z</dcterms:modified>
  <cp:contentStatus/>
</cp:coreProperties>
</file>